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0" r:id="rId4"/>
    <p:sldId id="258" r:id="rId5"/>
    <p:sldId id="259" r:id="rId6"/>
    <p:sldId id="260" r:id="rId7"/>
    <p:sldId id="272" r:id="rId8"/>
    <p:sldId id="273" r:id="rId9"/>
    <p:sldId id="261" r:id="rId10"/>
    <p:sldId id="271" r:id="rId11"/>
    <p:sldId id="263" r:id="rId12"/>
    <p:sldId id="262" r:id="rId13"/>
    <p:sldId id="264" r:id="rId14"/>
    <p:sldId id="266" r:id="rId15"/>
    <p:sldId id="268" r:id="rId16"/>
    <p:sldId id="265" r:id="rId17"/>
    <p:sldId id="269"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E08"/>
    <a:srgbClr val="FF6B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40" autoAdjust="0"/>
    <p:restoredTop sz="94694"/>
  </p:normalViewPr>
  <p:slideViewPr>
    <p:cSldViewPr snapToGrid="0">
      <p:cViewPr varScale="1">
        <p:scale>
          <a:sx n="78" d="100"/>
          <a:sy n="78" d="100"/>
        </p:scale>
        <p:origin x="696"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B3351-0C42-45D1-1650-A531E355DB3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971D51C-C4AA-0040-45DE-93DCC8E222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13B1E83-649B-F3E7-F8C6-0DEE694C9A49}"/>
              </a:ext>
            </a:extLst>
          </p:cNvPr>
          <p:cNvSpPr>
            <a:spLocks noGrp="1"/>
          </p:cNvSpPr>
          <p:nvPr>
            <p:ph type="dt" sz="half" idx="10"/>
          </p:nvPr>
        </p:nvSpPr>
        <p:spPr/>
        <p:txBody>
          <a:bodyPr/>
          <a:lstStyle/>
          <a:p>
            <a:fld id="{EFBA7698-2A6B-FE4E-BC80-09BCB34ACC78}" type="datetimeFigureOut">
              <a:rPr lang="en-US" smtClean="0"/>
              <a:t>6/30/2024</a:t>
            </a:fld>
            <a:endParaRPr lang="en-US"/>
          </a:p>
        </p:txBody>
      </p:sp>
      <p:sp>
        <p:nvSpPr>
          <p:cNvPr id="5" name="Footer Placeholder 4">
            <a:extLst>
              <a:ext uri="{FF2B5EF4-FFF2-40B4-BE49-F238E27FC236}">
                <a16:creationId xmlns:a16="http://schemas.microsoft.com/office/drawing/2014/main" id="{CCA8ADF3-8F30-3B6B-647C-322BEDC1D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1EE062-73D9-8C13-D4AE-DD4120A001AB}"/>
              </a:ext>
            </a:extLst>
          </p:cNvPr>
          <p:cNvSpPr>
            <a:spLocks noGrp="1"/>
          </p:cNvSpPr>
          <p:nvPr>
            <p:ph type="sldNum" sz="quarter" idx="12"/>
          </p:nvPr>
        </p:nvSpPr>
        <p:spPr/>
        <p:txBody>
          <a:bodyPr/>
          <a:lstStyle/>
          <a:p>
            <a:fld id="{CFF3F5C2-EE72-5E41-9AA6-8BBE3C106E03}" type="slidenum">
              <a:rPr lang="en-US" smtClean="0"/>
              <a:t>‹#›</a:t>
            </a:fld>
            <a:endParaRPr lang="en-US"/>
          </a:p>
        </p:txBody>
      </p:sp>
    </p:spTree>
    <p:extLst>
      <p:ext uri="{BB962C8B-B14F-4D97-AF65-F5344CB8AC3E}">
        <p14:creationId xmlns:p14="http://schemas.microsoft.com/office/powerpoint/2010/main" val="1945533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CCBA-FE16-E320-50E3-6C2DEB3C0A2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33F14D2-FAF8-B066-E6D1-F40DFEC6552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5CC19A5-676B-89CB-7292-8B499849E081}"/>
              </a:ext>
            </a:extLst>
          </p:cNvPr>
          <p:cNvSpPr>
            <a:spLocks noGrp="1"/>
          </p:cNvSpPr>
          <p:nvPr>
            <p:ph type="dt" sz="half" idx="10"/>
          </p:nvPr>
        </p:nvSpPr>
        <p:spPr/>
        <p:txBody>
          <a:bodyPr/>
          <a:lstStyle/>
          <a:p>
            <a:fld id="{EFBA7698-2A6B-FE4E-BC80-09BCB34ACC78}" type="datetimeFigureOut">
              <a:rPr lang="en-US" smtClean="0"/>
              <a:t>6/30/2024</a:t>
            </a:fld>
            <a:endParaRPr lang="en-US"/>
          </a:p>
        </p:txBody>
      </p:sp>
      <p:sp>
        <p:nvSpPr>
          <p:cNvPr id="5" name="Footer Placeholder 4">
            <a:extLst>
              <a:ext uri="{FF2B5EF4-FFF2-40B4-BE49-F238E27FC236}">
                <a16:creationId xmlns:a16="http://schemas.microsoft.com/office/drawing/2014/main" id="{2B3C72E5-C0D9-D3D9-E21C-F9A233BBFE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C9AC5-F5A3-C65B-FB66-4D8B4491D0CF}"/>
              </a:ext>
            </a:extLst>
          </p:cNvPr>
          <p:cNvSpPr>
            <a:spLocks noGrp="1"/>
          </p:cNvSpPr>
          <p:nvPr>
            <p:ph type="sldNum" sz="quarter" idx="12"/>
          </p:nvPr>
        </p:nvSpPr>
        <p:spPr/>
        <p:txBody>
          <a:bodyPr/>
          <a:lstStyle/>
          <a:p>
            <a:fld id="{CFF3F5C2-EE72-5E41-9AA6-8BBE3C106E03}" type="slidenum">
              <a:rPr lang="en-US" smtClean="0"/>
              <a:t>‹#›</a:t>
            </a:fld>
            <a:endParaRPr lang="en-US"/>
          </a:p>
        </p:txBody>
      </p:sp>
    </p:spTree>
    <p:extLst>
      <p:ext uri="{BB962C8B-B14F-4D97-AF65-F5344CB8AC3E}">
        <p14:creationId xmlns:p14="http://schemas.microsoft.com/office/powerpoint/2010/main" val="1289923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8E4D1C-487F-8968-71A2-30C1AAC1A40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093AA43-6EF7-FE93-227E-212CE64913F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51000E9-525A-760C-9132-BD13E82E6DBE}"/>
              </a:ext>
            </a:extLst>
          </p:cNvPr>
          <p:cNvSpPr>
            <a:spLocks noGrp="1"/>
          </p:cNvSpPr>
          <p:nvPr>
            <p:ph type="dt" sz="half" idx="10"/>
          </p:nvPr>
        </p:nvSpPr>
        <p:spPr/>
        <p:txBody>
          <a:bodyPr/>
          <a:lstStyle/>
          <a:p>
            <a:fld id="{EFBA7698-2A6B-FE4E-BC80-09BCB34ACC78}" type="datetimeFigureOut">
              <a:rPr lang="en-US" smtClean="0"/>
              <a:t>6/30/2024</a:t>
            </a:fld>
            <a:endParaRPr lang="en-US"/>
          </a:p>
        </p:txBody>
      </p:sp>
      <p:sp>
        <p:nvSpPr>
          <p:cNvPr id="5" name="Footer Placeholder 4">
            <a:extLst>
              <a:ext uri="{FF2B5EF4-FFF2-40B4-BE49-F238E27FC236}">
                <a16:creationId xmlns:a16="http://schemas.microsoft.com/office/drawing/2014/main" id="{22D3F8A5-D609-E67A-A59D-05116BC48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25E7B6-5593-4737-AD90-6C099385C684}"/>
              </a:ext>
            </a:extLst>
          </p:cNvPr>
          <p:cNvSpPr>
            <a:spLocks noGrp="1"/>
          </p:cNvSpPr>
          <p:nvPr>
            <p:ph type="sldNum" sz="quarter" idx="12"/>
          </p:nvPr>
        </p:nvSpPr>
        <p:spPr/>
        <p:txBody>
          <a:bodyPr/>
          <a:lstStyle/>
          <a:p>
            <a:fld id="{CFF3F5C2-EE72-5E41-9AA6-8BBE3C106E03}" type="slidenum">
              <a:rPr lang="en-US" smtClean="0"/>
              <a:t>‹#›</a:t>
            </a:fld>
            <a:endParaRPr lang="en-US"/>
          </a:p>
        </p:txBody>
      </p:sp>
    </p:spTree>
    <p:extLst>
      <p:ext uri="{BB962C8B-B14F-4D97-AF65-F5344CB8AC3E}">
        <p14:creationId xmlns:p14="http://schemas.microsoft.com/office/powerpoint/2010/main" val="917513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E223-1FE3-093B-0120-2440B5B532E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D39D574-3369-4C42-B842-BBFABE22A8E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D2D68B0-75F2-7E2E-AC2B-9A711C852BBC}"/>
              </a:ext>
            </a:extLst>
          </p:cNvPr>
          <p:cNvSpPr>
            <a:spLocks noGrp="1"/>
          </p:cNvSpPr>
          <p:nvPr>
            <p:ph type="dt" sz="half" idx="10"/>
          </p:nvPr>
        </p:nvSpPr>
        <p:spPr/>
        <p:txBody>
          <a:bodyPr/>
          <a:lstStyle/>
          <a:p>
            <a:fld id="{EFBA7698-2A6B-FE4E-BC80-09BCB34ACC78}" type="datetimeFigureOut">
              <a:rPr lang="en-US" smtClean="0"/>
              <a:t>6/30/2024</a:t>
            </a:fld>
            <a:endParaRPr lang="en-US"/>
          </a:p>
        </p:txBody>
      </p:sp>
      <p:sp>
        <p:nvSpPr>
          <p:cNvPr id="5" name="Footer Placeholder 4">
            <a:extLst>
              <a:ext uri="{FF2B5EF4-FFF2-40B4-BE49-F238E27FC236}">
                <a16:creationId xmlns:a16="http://schemas.microsoft.com/office/drawing/2014/main" id="{9E2C8847-6876-4863-EB63-3A51DB2BC1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5BC794-0D67-020C-7D59-D69D50229848}"/>
              </a:ext>
            </a:extLst>
          </p:cNvPr>
          <p:cNvSpPr>
            <a:spLocks noGrp="1"/>
          </p:cNvSpPr>
          <p:nvPr>
            <p:ph type="sldNum" sz="quarter" idx="12"/>
          </p:nvPr>
        </p:nvSpPr>
        <p:spPr/>
        <p:txBody>
          <a:bodyPr/>
          <a:lstStyle/>
          <a:p>
            <a:fld id="{CFF3F5C2-EE72-5E41-9AA6-8BBE3C106E03}" type="slidenum">
              <a:rPr lang="en-US" smtClean="0"/>
              <a:t>‹#›</a:t>
            </a:fld>
            <a:endParaRPr lang="en-US"/>
          </a:p>
        </p:txBody>
      </p:sp>
    </p:spTree>
    <p:extLst>
      <p:ext uri="{BB962C8B-B14F-4D97-AF65-F5344CB8AC3E}">
        <p14:creationId xmlns:p14="http://schemas.microsoft.com/office/powerpoint/2010/main" val="2135279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FCBC0-0AC5-18DD-C262-F549B4B6E1B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D346CD-A7E3-410F-0C29-35FEFA108D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3A47C6C-8D48-C9B1-5944-838B1700E7D6}"/>
              </a:ext>
            </a:extLst>
          </p:cNvPr>
          <p:cNvSpPr>
            <a:spLocks noGrp="1"/>
          </p:cNvSpPr>
          <p:nvPr>
            <p:ph type="dt" sz="half" idx="10"/>
          </p:nvPr>
        </p:nvSpPr>
        <p:spPr/>
        <p:txBody>
          <a:bodyPr/>
          <a:lstStyle/>
          <a:p>
            <a:fld id="{EFBA7698-2A6B-FE4E-BC80-09BCB34ACC78}" type="datetimeFigureOut">
              <a:rPr lang="en-US" smtClean="0"/>
              <a:t>6/30/2024</a:t>
            </a:fld>
            <a:endParaRPr lang="en-US"/>
          </a:p>
        </p:txBody>
      </p:sp>
      <p:sp>
        <p:nvSpPr>
          <p:cNvPr id="5" name="Footer Placeholder 4">
            <a:extLst>
              <a:ext uri="{FF2B5EF4-FFF2-40B4-BE49-F238E27FC236}">
                <a16:creationId xmlns:a16="http://schemas.microsoft.com/office/drawing/2014/main" id="{0392037C-E444-C427-E06B-63CB89FDF6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CE504-A2D8-2F93-8047-26926F74764D}"/>
              </a:ext>
            </a:extLst>
          </p:cNvPr>
          <p:cNvSpPr>
            <a:spLocks noGrp="1"/>
          </p:cNvSpPr>
          <p:nvPr>
            <p:ph type="sldNum" sz="quarter" idx="12"/>
          </p:nvPr>
        </p:nvSpPr>
        <p:spPr/>
        <p:txBody>
          <a:bodyPr/>
          <a:lstStyle/>
          <a:p>
            <a:fld id="{CFF3F5C2-EE72-5E41-9AA6-8BBE3C106E03}" type="slidenum">
              <a:rPr lang="en-US" smtClean="0"/>
              <a:t>‹#›</a:t>
            </a:fld>
            <a:endParaRPr lang="en-US"/>
          </a:p>
        </p:txBody>
      </p:sp>
    </p:spTree>
    <p:extLst>
      <p:ext uri="{BB962C8B-B14F-4D97-AF65-F5344CB8AC3E}">
        <p14:creationId xmlns:p14="http://schemas.microsoft.com/office/powerpoint/2010/main" val="3394338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B5EFC-C031-2904-3A44-F2D080F2E7F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E9AE3B6-2B32-C42F-7213-3E5A37E8987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F66F804-B810-DAF9-7627-6EA1240AB1D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20BF787-56F3-F9DD-775E-474DEF0CA834}"/>
              </a:ext>
            </a:extLst>
          </p:cNvPr>
          <p:cNvSpPr>
            <a:spLocks noGrp="1"/>
          </p:cNvSpPr>
          <p:nvPr>
            <p:ph type="dt" sz="half" idx="10"/>
          </p:nvPr>
        </p:nvSpPr>
        <p:spPr/>
        <p:txBody>
          <a:bodyPr/>
          <a:lstStyle/>
          <a:p>
            <a:fld id="{EFBA7698-2A6B-FE4E-BC80-09BCB34ACC78}" type="datetimeFigureOut">
              <a:rPr lang="en-US" smtClean="0"/>
              <a:t>6/30/2024</a:t>
            </a:fld>
            <a:endParaRPr lang="en-US"/>
          </a:p>
        </p:txBody>
      </p:sp>
      <p:sp>
        <p:nvSpPr>
          <p:cNvPr id="6" name="Footer Placeholder 5">
            <a:extLst>
              <a:ext uri="{FF2B5EF4-FFF2-40B4-BE49-F238E27FC236}">
                <a16:creationId xmlns:a16="http://schemas.microsoft.com/office/drawing/2014/main" id="{6507BF90-9CE2-A0E8-AE72-5086FCCA2A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D90D31-2B5B-6030-C21D-6AFDF346CA21}"/>
              </a:ext>
            </a:extLst>
          </p:cNvPr>
          <p:cNvSpPr>
            <a:spLocks noGrp="1"/>
          </p:cNvSpPr>
          <p:nvPr>
            <p:ph type="sldNum" sz="quarter" idx="12"/>
          </p:nvPr>
        </p:nvSpPr>
        <p:spPr/>
        <p:txBody>
          <a:bodyPr/>
          <a:lstStyle/>
          <a:p>
            <a:fld id="{CFF3F5C2-EE72-5E41-9AA6-8BBE3C106E03}" type="slidenum">
              <a:rPr lang="en-US" smtClean="0"/>
              <a:t>‹#›</a:t>
            </a:fld>
            <a:endParaRPr lang="en-US"/>
          </a:p>
        </p:txBody>
      </p:sp>
    </p:spTree>
    <p:extLst>
      <p:ext uri="{BB962C8B-B14F-4D97-AF65-F5344CB8AC3E}">
        <p14:creationId xmlns:p14="http://schemas.microsoft.com/office/powerpoint/2010/main" val="2887168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F875-4185-4470-6725-B71D8D8DE68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02D640B-A62B-0EC4-7CE0-CF29453291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5478867-B933-2563-3BDB-B388FF0DA8C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3FD0BAB-8E94-7693-25E8-46F0C7D4D7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B242B4E-9EB7-F391-5C1B-50D6E7ABA7A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F20AA72-E819-1283-E089-A7C2407CA491}"/>
              </a:ext>
            </a:extLst>
          </p:cNvPr>
          <p:cNvSpPr>
            <a:spLocks noGrp="1"/>
          </p:cNvSpPr>
          <p:nvPr>
            <p:ph type="dt" sz="half" idx="10"/>
          </p:nvPr>
        </p:nvSpPr>
        <p:spPr/>
        <p:txBody>
          <a:bodyPr/>
          <a:lstStyle/>
          <a:p>
            <a:fld id="{EFBA7698-2A6B-FE4E-BC80-09BCB34ACC78}" type="datetimeFigureOut">
              <a:rPr lang="en-US" smtClean="0"/>
              <a:t>6/30/2024</a:t>
            </a:fld>
            <a:endParaRPr lang="en-US"/>
          </a:p>
        </p:txBody>
      </p:sp>
      <p:sp>
        <p:nvSpPr>
          <p:cNvPr id="8" name="Footer Placeholder 7">
            <a:extLst>
              <a:ext uri="{FF2B5EF4-FFF2-40B4-BE49-F238E27FC236}">
                <a16:creationId xmlns:a16="http://schemas.microsoft.com/office/drawing/2014/main" id="{CADCDD7C-A4ED-5A16-252F-E21EEF5BDA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910A1E-FA03-0D1A-0183-B880239229DF}"/>
              </a:ext>
            </a:extLst>
          </p:cNvPr>
          <p:cNvSpPr>
            <a:spLocks noGrp="1"/>
          </p:cNvSpPr>
          <p:nvPr>
            <p:ph type="sldNum" sz="quarter" idx="12"/>
          </p:nvPr>
        </p:nvSpPr>
        <p:spPr/>
        <p:txBody>
          <a:bodyPr/>
          <a:lstStyle/>
          <a:p>
            <a:fld id="{CFF3F5C2-EE72-5E41-9AA6-8BBE3C106E03}" type="slidenum">
              <a:rPr lang="en-US" smtClean="0"/>
              <a:t>‹#›</a:t>
            </a:fld>
            <a:endParaRPr lang="en-US"/>
          </a:p>
        </p:txBody>
      </p:sp>
    </p:spTree>
    <p:extLst>
      <p:ext uri="{BB962C8B-B14F-4D97-AF65-F5344CB8AC3E}">
        <p14:creationId xmlns:p14="http://schemas.microsoft.com/office/powerpoint/2010/main" val="2834007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23122-939C-691B-F3B7-9418F2B13B8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4C72E02-20AC-7DC5-914D-5D4AE12A2733}"/>
              </a:ext>
            </a:extLst>
          </p:cNvPr>
          <p:cNvSpPr>
            <a:spLocks noGrp="1"/>
          </p:cNvSpPr>
          <p:nvPr>
            <p:ph type="dt" sz="half" idx="10"/>
          </p:nvPr>
        </p:nvSpPr>
        <p:spPr/>
        <p:txBody>
          <a:bodyPr/>
          <a:lstStyle/>
          <a:p>
            <a:fld id="{EFBA7698-2A6B-FE4E-BC80-09BCB34ACC78}" type="datetimeFigureOut">
              <a:rPr lang="en-US" smtClean="0"/>
              <a:t>6/30/2024</a:t>
            </a:fld>
            <a:endParaRPr lang="en-US"/>
          </a:p>
        </p:txBody>
      </p:sp>
      <p:sp>
        <p:nvSpPr>
          <p:cNvPr id="4" name="Footer Placeholder 3">
            <a:extLst>
              <a:ext uri="{FF2B5EF4-FFF2-40B4-BE49-F238E27FC236}">
                <a16:creationId xmlns:a16="http://schemas.microsoft.com/office/drawing/2014/main" id="{937EF642-F5AE-5197-3E3D-DC439C681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13D2DD-85A1-91A7-81F1-C213CB748256}"/>
              </a:ext>
            </a:extLst>
          </p:cNvPr>
          <p:cNvSpPr>
            <a:spLocks noGrp="1"/>
          </p:cNvSpPr>
          <p:nvPr>
            <p:ph type="sldNum" sz="quarter" idx="12"/>
          </p:nvPr>
        </p:nvSpPr>
        <p:spPr/>
        <p:txBody>
          <a:bodyPr/>
          <a:lstStyle/>
          <a:p>
            <a:fld id="{CFF3F5C2-EE72-5E41-9AA6-8BBE3C106E03}" type="slidenum">
              <a:rPr lang="en-US" smtClean="0"/>
              <a:t>‹#›</a:t>
            </a:fld>
            <a:endParaRPr lang="en-US"/>
          </a:p>
        </p:txBody>
      </p:sp>
    </p:spTree>
    <p:extLst>
      <p:ext uri="{BB962C8B-B14F-4D97-AF65-F5344CB8AC3E}">
        <p14:creationId xmlns:p14="http://schemas.microsoft.com/office/powerpoint/2010/main" val="2365625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362B1F-B2BE-15C2-ED77-D76EE6D171E5}"/>
              </a:ext>
            </a:extLst>
          </p:cNvPr>
          <p:cNvSpPr>
            <a:spLocks noGrp="1"/>
          </p:cNvSpPr>
          <p:nvPr>
            <p:ph type="dt" sz="half" idx="10"/>
          </p:nvPr>
        </p:nvSpPr>
        <p:spPr/>
        <p:txBody>
          <a:bodyPr/>
          <a:lstStyle/>
          <a:p>
            <a:fld id="{EFBA7698-2A6B-FE4E-BC80-09BCB34ACC78}" type="datetimeFigureOut">
              <a:rPr lang="en-US" smtClean="0"/>
              <a:t>6/30/2024</a:t>
            </a:fld>
            <a:endParaRPr lang="en-US"/>
          </a:p>
        </p:txBody>
      </p:sp>
      <p:sp>
        <p:nvSpPr>
          <p:cNvPr id="3" name="Footer Placeholder 2">
            <a:extLst>
              <a:ext uri="{FF2B5EF4-FFF2-40B4-BE49-F238E27FC236}">
                <a16:creationId xmlns:a16="http://schemas.microsoft.com/office/drawing/2014/main" id="{0ACCFA81-3DA7-9ED7-24CE-D6444E5E5D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B46EFC-37D6-345E-E48E-CA7A855FFE06}"/>
              </a:ext>
            </a:extLst>
          </p:cNvPr>
          <p:cNvSpPr>
            <a:spLocks noGrp="1"/>
          </p:cNvSpPr>
          <p:nvPr>
            <p:ph type="sldNum" sz="quarter" idx="12"/>
          </p:nvPr>
        </p:nvSpPr>
        <p:spPr/>
        <p:txBody>
          <a:bodyPr/>
          <a:lstStyle/>
          <a:p>
            <a:fld id="{CFF3F5C2-EE72-5E41-9AA6-8BBE3C106E03}" type="slidenum">
              <a:rPr lang="en-US" smtClean="0"/>
              <a:t>‹#›</a:t>
            </a:fld>
            <a:endParaRPr lang="en-US"/>
          </a:p>
        </p:txBody>
      </p:sp>
    </p:spTree>
    <p:extLst>
      <p:ext uri="{BB962C8B-B14F-4D97-AF65-F5344CB8AC3E}">
        <p14:creationId xmlns:p14="http://schemas.microsoft.com/office/powerpoint/2010/main" val="121045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BB4A-A9D8-F459-C02E-813F5B9D1F1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23E7CFF-E38F-3928-6374-29D5B385ED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D0A51F2-6FB0-E153-B1AF-DCBCF8D311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069B3AA-C68D-2E5C-6A21-3B8D85967162}"/>
              </a:ext>
            </a:extLst>
          </p:cNvPr>
          <p:cNvSpPr>
            <a:spLocks noGrp="1"/>
          </p:cNvSpPr>
          <p:nvPr>
            <p:ph type="dt" sz="half" idx="10"/>
          </p:nvPr>
        </p:nvSpPr>
        <p:spPr/>
        <p:txBody>
          <a:bodyPr/>
          <a:lstStyle/>
          <a:p>
            <a:fld id="{EFBA7698-2A6B-FE4E-BC80-09BCB34ACC78}" type="datetimeFigureOut">
              <a:rPr lang="en-US" smtClean="0"/>
              <a:t>6/30/2024</a:t>
            </a:fld>
            <a:endParaRPr lang="en-US"/>
          </a:p>
        </p:txBody>
      </p:sp>
      <p:sp>
        <p:nvSpPr>
          <p:cNvPr id="6" name="Footer Placeholder 5">
            <a:extLst>
              <a:ext uri="{FF2B5EF4-FFF2-40B4-BE49-F238E27FC236}">
                <a16:creationId xmlns:a16="http://schemas.microsoft.com/office/drawing/2014/main" id="{4A985970-FA83-6E44-5C5C-8708832D6C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40D216-0BEC-EA59-3310-76617DA453FE}"/>
              </a:ext>
            </a:extLst>
          </p:cNvPr>
          <p:cNvSpPr>
            <a:spLocks noGrp="1"/>
          </p:cNvSpPr>
          <p:nvPr>
            <p:ph type="sldNum" sz="quarter" idx="12"/>
          </p:nvPr>
        </p:nvSpPr>
        <p:spPr/>
        <p:txBody>
          <a:bodyPr/>
          <a:lstStyle/>
          <a:p>
            <a:fld id="{CFF3F5C2-EE72-5E41-9AA6-8BBE3C106E03}" type="slidenum">
              <a:rPr lang="en-US" smtClean="0"/>
              <a:t>‹#›</a:t>
            </a:fld>
            <a:endParaRPr lang="en-US"/>
          </a:p>
        </p:txBody>
      </p:sp>
    </p:spTree>
    <p:extLst>
      <p:ext uri="{BB962C8B-B14F-4D97-AF65-F5344CB8AC3E}">
        <p14:creationId xmlns:p14="http://schemas.microsoft.com/office/powerpoint/2010/main" val="3292886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22A1-0025-491E-C7FE-4AA003E0814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67BE9AC-A069-3C1D-5921-456921DEE2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131C84-AB7A-E814-7972-1CA5C3EAD4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064E995-8C17-C32F-F9E7-D019243B2FF7}"/>
              </a:ext>
            </a:extLst>
          </p:cNvPr>
          <p:cNvSpPr>
            <a:spLocks noGrp="1"/>
          </p:cNvSpPr>
          <p:nvPr>
            <p:ph type="dt" sz="half" idx="10"/>
          </p:nvPr>
        </p:nvSpPr>
        <p:spPr/>
        <p:txBody>
          <a:bodyPr/>
          <a:lstStyle/>
          <a:p>
            <a:fld id="{EFBA7698-2A6B-FE4E-BC80-09BCB34ACC78}" type="datetimeFigureOut">
              <a:rPr lang="en-US" smtClean="0"/>
              <a:t>6/30/2024</a:t>
            </a:fld>
            <a:endParaRPr lang="en-US"/>
          </a:p>
        </p:txBody>
      </p:sp>
      <p:sp>
        <p:nvSpPr>
          <p:cNvPr id="6" name="Footer Placeholder 5">
            <a:extLst>
              <a:ext uri="{FF2B5EF4-FFF2-40B4-BE49-F238E27FC236}">
                <a16:creationId xmlns:a16="http://schemas.microsoft.com/office/drawing/2014/main" id="{743FA5E8-B9CC-F4DF-FB8F-05EAA21E9F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FCB15B-F03F-C4F1-1FEF-29F2D5B7F692}"/>
              </a:ext>
            </a:extLst>
          </p:cNvPr>
          <p:cNvSpPr>
            <a:spLocks noGrp="1"/>
          </p:cNvSpPr>
          <p:nvPr>
            <p:ph type="sldNum" sz="quarter" idx="12"/>
          </p:nvPr>
        </p:nvSpPr>
        <p:spPr/>
        <p:txBody>
          <a:bodyPr/>
          <a:lstStyle/>
          <a:p>
            <a:fld id="{CFF3F5C2-EE72-5E41-9AA6-8BBE3C106E03}" type="slidenum">
              <a:rPr lang="en-US" smtClean="0"/>
              <a:t>‹#›</a:t>
            </a:fld>
            <a:endParaRPr lang="en-US"/>
          </a:p>
        </p:txBody>
      </p:sp>
    </p:spTree>
    <p:extLst>
      <p:ext uri="{BB962C8B-B14F-4D97-AF65-F5344CB8AC3E}">
        <p14:creationId xmlns:p14="http://schemas.microsoft.com/office/powerpoint/2010/main" val="811273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0EE789-54E1-C32E-B0D6-58B91A434E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889403B-4196-A34D-0D5E-60DBADF1E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F6B8D9D-04C3-055C-9E1C-055FBDC6D5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BA7698-2A6B-FE4E-BC80-09BCB34ACC78}" type="datetimeFigureOut">
              <a:rPr lang="en-US" smtClean="0"/>
              <a:t>6/30/2024</a:t>
            </a:fld>
            <a:endParaRPr lang="en-US"/>
          </a:p>
        </p:txBody>
      </p:sp>
      <p:sp>
        <p:nvSpPr>
          <p:cNvPr id="5" name="Footer Placeholder 4">
            <a:extLst>
              <a:ext uri="{FF2B5EF4-FFF2-40B4-BE49-F238E27FC236}">
                <a16:creationId xmlns:a16="http://schemas.microsoft.com/office/drawing/2014/main" id="{58E94BFB-2BB5-28C8-A6A6-57E67CF025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0853F7-4862-8890-D6ED-F3CEF3A407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F3F5C2-EE72-5E41-9AA6-8BBE3C106E03}" type="slidenum">
              <a:rPr lang="en-US" smtClean="0"/>
              <a:t>‹#›</a:t>
            </a:fld>
            <a:endParaRPr lang="en-US"/>
          </a:p>
        </p:txBody>
      </p:sp>
      <p:pic>
        <p:nvPicPr>
          <p:cNvPr id="7" name="Picture 6" descr="A red and blue rectangle with black background&#10;&#10;Description automatically generated">
            <a:extLst>
              <a:ext uri="{FF2B5EF4-FFF2-40B4-BE49-F238E27FC236}">
                <a16:creationId xmlns:a16="http://schemas.microsoft.com/office/drawing/2014/main" id="{37FA8541-7B59-95E4-5424-9DBC3CE38D0B}"/>
              </a:ext>
            </a:extLst>
          </p:cNvPr>
          <p:cNvPicPr>
            <a:picLocks noChangeAspect="1"/>
          </p:cNvPicPr>
          <p:nvPr userDrawn="1"/>
        </p:nvPicPr>
        <p:blipFill>
          <a:blip r:embed="rId13"/>
          <a:stretch>
            <a:fillRect/>
          </a:stretch>
        </p:blipFill>
        <p:spPr>
          <a:xfrm>
            <a:off x="105461" y="6414647"/>
            <a:ext cx="732739" cy="427431"/>
          </a:xfrm>
          <a:prstGeom prst="rect">
            <a:avLst/>
          </a:prstGeom>
        </p:spPr>
      </p:pic>
      <p:pic>
        <p:nvPicPr>
          <p:cNvPr id="8" name="Picture 7" descr="A black and orange logo&#10;&#10;Description automatically generated">
            <a:extLst>
              <a:ext uri="{FF2B5EF4-FFF2-40B4-BE49-F238E27FC236}">
                <a16:creationId xmlns:a16="http://schemas.microsoft.com/office/drawing/2014/main" id="{4A575889-4E4C-EC4D-DA00-14B2ED71A84D}"/>
              </a:ext>
            </a:extLst>
          </p:cNvPr>
          <p:cNvPicPr>
            <a:picLocks noChangeAspect="1"/>
          </p:cNvPicPr>
          <p:nvPr userDrawn="1"/>
        </p:nvPicPr>
        <p:blipFill>
          <a:blip r:embed="rId14"/>
          <a:stretch>
            <a:fillRect/>
          </a:stretch>
        </p:blipFill>
        <p:spPr>
          <a:xfrm>
            <a:off x="9928972" y="6350274"/>
            <a:ext cx="894900" cy="503382"/>
          </a:xfrm>
          <a:prstGeom prst="rect">
            <a:avLst/>
          </a:prstGeom>
        </p:spPr>
      </p:pic>
      <p:pic>
        <p:nvPicPr>
          <p:cNvPr id="9" name="Picture 8" descr="A close-up of a logo&#10;&#10;Description automatically generated">
            <a:extLst>
              <a:ext uri="{FF2B5EF4-FFF2-40B4-BE49-F238E27FC236}">
                <a16:creationId xmlns:a16="http://schemas.microsoft.com/office/drawing/2014/main" id="{19AF06B6-EE74-98C9-D3A2-032AD1D31522}"/>
              </a:ext>
            </a:extLst>
          </p:cNvPr>
          <p:cNvPicPr>
            <a:picLocks noChangeAspect="1"/>
          </p:cNvPicPr>
          <p:nvPr userDrawn="1"/>
        </p:nvPicPr>
        <p:blipFill>
          <a:blip r:embed="rId15"/>
          <a:stretch>
            <a:fillRect/>
          </a:stretch>
        </p:blipFill>
        <p:spPr>
          <a:xfrm>
            <a:off x="11011286" y="6449850"/>
            <a:ext cx="1127941" cy="264952"/>
          </a:xfrm>
          <a:prstGeom prst="rect">
            <a:avLst/>
          </a:prstGeom>
        </p:spPr>
      </p:pic>
    </p:spTree>
    <p:extLst>
      <p:ext uri="{BB962C8B-B14F-4D97-AF65-F5344CB8AC3E}">
        <p14:creationId xmlns:p14="http://schemas.microsoft.com/office/powerpoint/2010/main" val="3086079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47;p2">
            <a:extLst>
              <a:ext uri="{FF2B5EF4-FFF2-40B4-BE49-F238E27FC236}">
                <a16:creationId xmlns:a16="http://schemas.microsoft.com/office/drawing/2014/main" id="{2CB2BB52-A170-8EFC-CC28-CD72B97393E1}"/>
              </a:ext>
            </a:extLst>
          </p:cNvPr>
          <p:cNvSpPr txBox="1">
            <a:spLocks/>
          </p:cNvSpPr>
          <p:nvPr/>
        </p:nvSpPr>
        <p:spPr>
          <a:xfrm>
            <a:off x="1122744" y="474563"/>
            <a:ext cx="9653286" cy="2546430"/>
          </a:xfrm>
          <a:prstGeom prst="rect">
            <a:avLst/>
          </a:prstGeom>
          <a:noFill/>
          <a:ln>
            <a:noFill/>
          </a:ln>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rgbClr val="FF6B11"/>
                </a:solidFill>
                <a:latin typeface="Segoe UI" panose="020B0502040204020203" pitchFamily="34" charset="0"/>
                <a:cs typeface="Segoe UI" panose="020B0502040204020203" pitchFamily="34" charset="0"/>
              </a:rPr>
              <a:t>AI-Powered Financial Advisory Chatbot: Revolutionizing Loan Application Automation and Optimization</a:t>
            </a:r>
          </a:p>
          <a:p>
            <a:br>
              <a:rPr lang="en" sz="3200" b="1" dirty="0">
                <a:latin typeface="Segoe UI" panose="020B0502040204020203" pitchFamily="34" charset="0"/>
                <a:cs typeface="Segoe UI" panose="020B0502040204020203" pitchFamily="34" charset="0"/>
              </a:rPr>
            </a:br>
            <a:r>
              <a:rPr lang="en" sz="3200" b="1" dirty="0">
                <a:latin typeface="Segoe UI" panose="020B0502040204020203" pitchFamily="34" charset="0"/>
                <a:cs typeface="Segoe UI" panose="020B0502040204020203" pitchFamily="34" charset="0"/>
              </a:rPr>
              <a:t>Bank of Baroda Hackathon 2024</a:t>
            </a:r>
            <a:endParaRPr lang="en-US" sz="3200" b="1"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2A2A84C1-7E0B-8EEB-A3B6-1FF5B539E40D}"/>
              </a:ext>
            </a:extLst>
          </p:cNvPr>
          <p:cNvSpPr txBox="1"/>
          <p:nvPr/>
        </p:nvSpPr>
        <p:spPr>
          <a:xfrm>
            <a:off x="752353" y="3738624"/>
            <a:ext cx="10023677" cy="2923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Segoe UI" panose="020B0502040204020203" pitchFamily="34" charset="0"/>
                <a:cs typeface="Segoe UI" panose="020B0502040204020203" pitchFamily="34" charset="0"/>
              </a:rPr>
              <a:t>Your Team Name : </a:t>
            </a:r>
            <a:r>
              <a:rPr lang="en-US" sz="1600" b="1" dirty="0" err="1">
                <a:solidFill>
                  <a:schemeClr val="accent1">
                    <a:lumMod val="75000"/>
                  </a:schemeClr>
                </a:solidFill>
                <a:latin typeface="Segoe UI" panose="020B0502040204020203" pitchFamily="34" charset="0"/>
                <a:cs typeface="Segoe UI" panose="020B0502040204020203" pitchFamily="34" charset="0"/>
              </a:rPr>
              <a:t>TrioTech</a:t>
            </a:r>
            <a:endParaRPr lang="en-US" sz="1600" b="1" dirty="0">
              <a:solidFill>
                <a:schemeClr val="accent1">
                  <a:lumMod val="75000"/>
                </a:schemeClr>
              </a:solidFill>
              <a:latin typeface="Segoe UI" panose="020B0502040204020203" pitchFamily="34" charset="0"/>
              <a:cs typeface="Segoe UI" panose="020B0502040204020203" pitchFamily="34" charset="0"/>
            </a:endParaRPr>
          </a:p>
          <a:p>
            <a:endParaRPr lang="en-US" sz="1600" b="1" dirty="0">
              <a:latin typeface="Segoe UI" panose="020B0502040204020203" pitchFamily="34" charset="0"/>
              <a:cs typeface="Segoe UI" panose="020B0502040204020203" pitchFamily="34" charset="0"/>
            </a:endParaRPr>
          </a:p>
          <a:p>
            <a:pPr>
              <a:lnSpc>
                <a:spcPct val="150000"/>
              </a:lnSpc>
            </a:pPr>
            <a:r>
              <a:rPr lang="en-US" sz="1600" b="1" dirty="0">
                <a:latin typeface="Segoe UI" panose="020B0502040204020203" pitchFamily="34" charset="0"/>
                <a:cs typeface="Segoe UI" panose="020B0502040204020203" pitchFamily="34" charset="0"/>
              </a:rPr>
              <a:t>Your team bio :   </a:t>
            </a:r>
            <a:r>
              <a:rPr lang="en-US" sz="1600" b="1" dirty="0">
                <a:solidFill>
                  <a:schemeClr val="accent1">
                    <a:lumMod val="75000"/>
                  </a:schemeClr>
                </a:solidFill>
                <a:latin typeface="Segoe UI" panose="020B0502040204020203" pitchFamily="34" charset="0"/>
                <a:cs typeface="Segoe UI" panose="020B0502040204020203" pitchFamily="34" charset="0"/>
              </a:rPr>
              <a:t>Vasanth </a:t>
            </a:r>
            <a:r>
              <a:rPr lang="en-US" sz="1600" b="1" dirty="0" err="1">
                <a:solidFill>
                  <a:schemeClr val="accent1">
                    <a:lumMod val="75000"/>
                  </a:schemeClr>
                </a:solidFill>
                <a:latin typeface="Segoe UI" panose="020B0502040204020203" pitchFamily="34" charset="0"/>
                <a:cs typeface="Segoe UI" panose="020B0502040204020203" pitchFamily="34" charset="0"/>
              </a:rPr>
              <a:t>Bupathi</a:t>
            </a:r>
            <a:r>
              <a:rPr lang="en-US" sz="1600" b="1" dirty="0">
                <a:solidFill>
                  <a:schemeClr val="accent1">
                    <a:lumMod val="75000"/>
                  </a:schemeClr>
                </a:solidFill>
                <a:latin typeface="Segoe UI" panose="020B0502040204020203" pitchFamily="34" charset="0"/>
                <a:cs typeface="Segoe UI" panose="020B0502040204020203" pitchFamily="34" charset="0"/>
              </a:rPr>
              <a:t> S</a:t>
            </a:r>
            <a:r>
              <a:rPr lang="en-US" sz="1600" b="1" dirty="0">
                <a:latin typeface="Segoe UI" panose="020B0502040204020203" pitchFamily="34" charset="0"/>
                <a:cs typeface="Segoe UI" panose="020B0502040204020203" pitchFamily="34" charset="0"/>
              </a:rPr>
              <a:t>: Data science &amp; cyber security enthusiast.</a:t>
            </a:r>
          </a:p>
          <a:p>
            <a:pPr>
              <a:lnSpc>
                <a:spcPct val="150000"/>
              </a:lnSpc>
            </a:pPr>
            <a:r>
              <a:rPr lang="en-US" sz="1600" b="1" dirty="0">
                <a:latin typeface="Segoe UI" panose="020B0502040204020203" pitchFamily="34" charset="0"/>
                <a:cs typeface="Segoe UI" panose="020B0502040204020203" pitchFamily="34" charset="0"/>
              </a:rPr>
              <a:t>                             </a:t>
            </a:r>
            <a:r>
              <a:rPr lang="en-US" sz="1600" b="1" dirty="0">
                <a:solidFill>
                  <a:schemeClr val="accent1">
                    <a:lumMod val="75000"/>
                  </a:schemeClr>
                </a:solidFill>
                <a:latin typeface="Segoe UI" panose="020B0502040204020203" pitchFamily="34" charset="0"/>
                <a:cs typeface="Segoe UI" panose="020B0502040204020203" pitchFamily="34" charset="0"/>
              </a:rPr>
              <a:t>Gythiya sree V S V: </a:t>
            </a:r>
            <a:r>
              <a:rPr lang="en-US" sz="1600" b="1" dirty="0">
                <a:latin typeface="Segoe UI" panose="020B0502040204020203" pitchFamily="34" charset="0"/>
                <a:cs typeface="Segoe UI" panose="020B0502040204020203" pitchFamily="34" charset="0"/>
              </a:rPr>
              <a:t>AI &amp; cloud computing specialist,          </a:t>
            </a:r>
          </a:p>
          <a:p>
            <a:pPr>
              <a:lnSpc>
                <a:spcPct val="150000"/>
              </a:lnSpc>
            </a:pPr>
            <a:r>
              <a:rPr lang="en-US" sz="1600" b="1" dirty="0">
                <a:latin typeface="Segoe UI" panose="020B0502040204020203" pitchFamily="34" charset="0"/>
                <a:cs typeface="Segoe UI" panose="020B0502040204020203" pitchFamily="34" charset="0"/>
              </a:rPr>
              <a:t>                             MERN stack developer.</a:t>
            </a:r>
          </a:p>
          <a:p>
            <a:pPr>
              <a:lnSpc>
                <a:spcPct val="150000"/>
              </a:lnSpc>
            </a:pPr>
            <a:r>
              <a:rPr lang="en-US" sz="1600" b="1" dirty="0">
                <a:latin typeface="Segoe UI" panose="020B0502040204020203" pitchFamily="34" charset="0"/>
                <a:cs typeface="Segoe UI" panose="020B0502040204020203" pitchFamily="34" charset="0"/>
              </a:rPr>
              <a:t>                             </a:t>
            </a:r>
            <a:r>
              <a:rPr lang="en-US" sz="1600" b="1" dirty="0">
                <a:solidFill>
                  <a:schemeClr val="accent1">
                    <a:lumMod val="75000"/>
                  </a:schemeClr>
                </a:solidFill>
                <a:latin typeface="Segoe UI" panose="020B0502040204020203" pitchFamily="34" charset="0"/>
                <a:cs typeface="Segoe UI" panose="020B0502040204020203" pitchFamily="34" charset="0"/>
              </a:rPr>
              <a:t>Aishwarya R I: </a:t>
            </a:r>
            <a:r>
              <a:rPr lang="en-US" sz="1600" b="1" dirty="0">
                <a:latin typeface="Segoe UI" panose="020B0502040204020203" pitchFamily="34" charset="0"/>
                <a:cs typeface="Segoe UI" panose="020B0502040204020203" pitchFamily="34" charset="0"/>
              </a:rPr>
              <a:t>Civil engineering student, enthusiastic &amp;  </a:t>
            </a:r>
          </a:p>
          <a:p>
            <a:pPr>
              <a:lnSpc>
                <a:spcPct val="150000"/>
              </a:lnSpc>
            </a:pPr>
            <a:r>
              <a:rPr lang="en-US" sz="1600" b="1" dirty="0">
                <a:latin typeface="Segoe UI" panose="020B0502040204020203" pitchFamily="34" charset="0"/>
                <a:cs typeface="Segoe UI" panose="020B0502040204020203" pitchFamily="34" charset="0"/>
              </a:rPr>
              <a:t>                              eager to learn.</a:t>
            </a:r>
          </a:p>
          <a:p>
            <a:endParaRPr lang="en-US" sz="1600" b="1" dirty="0">
              <a:latin typeface="Segoe UI" panose="020B0502040204020203" pitchFamily="34" charset="0"/>
              <a:cs typeface="Segoe UI" panose="020B0502040204020203" pitchFamily="34" charset="0"/>
            </a:endParaRPr>
          </a:p>
          <a:p>
            <a:r>
              <a:rPr lang="en-US" sz="1600" b="1" dirty="0">
                <a:latin typeface="Segoe UI" panose="020B0502040204020203" pitchFamily="34" charset="0"/>
                <a:cs typeface="Segoe UI" panose="020B0502040204020203" pitchFamily="34" charset="0"/>
              </a:rPr>
              <a:t>Date : 30.6.2024</a:t>
            </a:r>
          </a:p>
        </p:txBody>
      </p:sp>
    </p:spTree>
    <p:extLst>
      <p:ext uri="{BB962C8B-B14F-4D97-AF65-F5344CB8AC3E}">
        <p14:creationId xmlns:p14="http://schemas.microsoft.com/office/powerpoint/2010/main" val="2448271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237067" y="229550"/>
            <a:ext cx="8774629" cy="576000"/>
          </a:xfrm>
          <a:prstGeom prst="rect">
            <a:avLst/>
          </a:prstGeom>
          <a:solidFill>
            <a:schemeClr val="bg1"/>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dirty="0">
                <a:solidFill>
                  <a:schemeClr val="accent2"/>
                </a:solidFill>
                <a:latin typeface="Segoe UI" panose="020B0502040204020203" pitchFamily="34" charset="0"/>
                <a:cs typeface="Segoe UI" panose="020B0502040204020203" pitchFamily="34" charset="0"/>
              </a:rPr>
              <a:t>Key Differentiators &amp; Adoption Plan</a:t>
            </a:r>
            <a:endParaRPr sz="2800" b="1" dirty="0">
              <a:solidFill>
                <a:schemeClr val="accent2"/>
              </a:solidFill>
              <a:latin typeface="Segoe UI" panose="020B0502040204020203" pitchFamily="34" charset="0"/>
              <a:cs typeface="Segoe UI" panose="020B0502040204020203" pitchFamily="34" charset="0"/>
            </a:endParaRPr>
          </a:p>
        </p:txBody>
      </p:sp>
      <p:sp>
        <p:nvSpPr>
          <p:cNvPr id="5" name="Google Shape;348;p2">
            <a:extLst>
              <a:ext uri="{FF2B5EF4-FFF2-40B4-BE49-F238E27FC236}">
                <a16:creationId xmlns:a16="http://schemas.microsoft.com/office/drawing/2014/main" id="{043E84EA-1268-70A0-4809-F6B461B3FF36}"/>
              </a:ext>
            </a:extLst>
          </p:cNvPr>
          <p:cNvSpPr txBox="1"/>
          <p:nvPr/>
        </p:nvSpPr>
        <p:spPr>
          <a:xfrm>
            <a:off x="132080" y="1151300"/>
            <a:ext cx="11907520" cy="5127580"/>
          </a:xfrm>
          <a:prstGeom prst="rect">
            <a:avLst/>
          </a:prstGeom>
          <a:noFill/>
          <a:ln>
            <a:noFill/>
          </a:ln>
        </p:spPr>
        <p:txBody>
          <a:bodyPr spcFirstLastPara="1" wrap="square" lIns="91425" tIns="91425" rIns="91425" bIns="91425" anchor="t" anchorCtr="0">
            <a:noAutofit/>
          </a:bodyPr>
          <a:lstStyle/>
          <a:p>
            <a:pPr>
              <a:lnSpc>
                <a:spcPct val="150000"/>
              </a:lnSpc>
            </a:pPr>
            <a:r>
              <a:rPr lang="en-US" sz="2000" u="sng" dirty="0">
                <a:solidFill>
                  <a:srgbClr val="FF6B11"/>
                </a:solidFill>
                <a:latin typeface="Segoe UI" panose="020B0502040204020203" pitchFamily="34" charset="0"/>
                <a:cs typeface="Segoe UI" panose="020B0502040204020203" pitchFamily="34" charset="0"/>
              </a:rPr>
              <a:t>Adoption Plan:</a:t>
            </a:r>
          </a:p>
          <a:p>
            <a:pPr>
              <a:lnSpc>
                <a:spcPct val="150000"/>
              </a:lnSpc>
              <a:buFont typeface="+mj-lt"/>
              <a:buAutoNum type="arabicPeriod"/>
            </a:pPr>
            <a:r>
              <a:rPr lang="en-US" b="1" dirty="0">
                <a:latin typeface="Segoe UI" panose="020B0502040204020203" pitchFamily="34" charset="0"/>
                <a:cs typeface="Segoe UI" panose="020B0502040204020203" pitchFamily="34" charset="0"/>
              </a:rPr>
              <a:t>Demonstration and Proof of Concept</a:t>
            </a:r>
            <a:r>
              <a:rPr lang="en-US" dirty="0">
                <a:latin typeface="Segoe UI" panose="020B0502040204020203" pitchFamily="34" charset="0"/>
                <a:cs typeface="Segoe UI" panose="020B0502040204020203" pitchFamily="34" charset="0"/>
              </a:rPr>
              <a:t>: Showcase successful case studies and live demonstrations to highlight the effectiveness and ease of use of the chatbot.</a:t>
            </a:r>
          </a:p>
          <a:p>
            <a:pPr>
              <a:lnSpc>
                <a:spcPct val="150000"/>
              </a:lnSpc>
              <a:buFont typeface="+mj-lt"/>
              <a:buAutoNum type="arabicPeriod"/>
            </a:pPr>
            <a:r>
              <a:rPr lang="en-US" b="1" dirty="0">
                <a:latin typeface="Segoe UI" panose="020B0502040204020203" pitchFamily="34" charset="0"/>
                <a:cs typeface="Segoe UI" panose="020B0502040204020203" pitchFamily="34" charset="0"/>
              </a:rPr>
              <a:t>Partnerships and Integration</a:t>
            </a:r>
            <a:r>
              <a:rPr lang="en-US" dirty="0">
                <a:latin typeface="Segoe UI" panose="020B0502040204020203" pitchFamily="34" charset="0"/>
                <a:cs typeface="Segoe UI" panose="020B0502040204020203" pitchFamily="34" charset="0"/>
              </a:rPr>
              <a:t>: Collaborate with financial institutions to integrate the chatbot into their systems, making it readily available to their customers.</a:t>
            </a:r>
          </a:p>
          <a:p>
            <a:pPr>
              <a:lnSpc>
                <a:spcPct val="150000"/>
              </a:lnSpc>
              <a:buFont typeface="+mj-lt"/>
              <a:buAutoNum type="arabicPeriod"/>
            </a:pPr>
            <a:r>
              <a:rPr lang="en-US" b="1" dirty="0">
                <a:latin typeface="Segoe UI" panose="020B0502040204020203" pitchFamily="34" charset="0"/>
                <a:cs typeface="Segoe UI" panose="020B0502040204020203" pitchFamily="34" charset="0"/>
              </a:rPr>
              <a:t>Feedback and Iteration</a:t>
            </a:r>
            <a:r>
              <a:rPr lang="en-US" dirty="0">
                <a:latin typeface="Segoe UI" panose="020B0502040204020203" pitchFamily="34" charset="0"/>
                <a:cs typeface="Segoe UI" panose="020B0502040204020203" pitchFamily="34" charset="0"/>
              </a:rPr>
              <a:t>: Collect user feedback to continuously improve the chatbot's features and user experience, ensuring it meets evolving user needs.</a:t>
            </a:r>
          </a:p>
          <a:p>
            <a:pPr>
              <a:lnSpc>
                <a:spcPct val="150000"/>
              </a:lnSpc>
              <a:buFont typeface="+mj-lt"/>
              <a:buAutoNum type="arabicPeriod"/>
            </a:pPr>
            <a:r>
              <a:rPr lang="en-US" b="1" dirty="0">
                <a:latin typeface="Segoe UI" panose="020B0502040204020203" pitchFamily="34" charset="0"/>
                <a:cs typeface="Segoe UI" panose="020B0502040204020203" pitchFamily="34" charset="0"/>
              </a:rPr>
              <a:t>Marketing and Promotion</a:t>
            </a:r>
            <a:r>
              <a:rPr lang="en-US" dirty="0">
                <a:latin typeface="Segoe UI" panose="020B0502040204020203" pitchFamily="34" charset="0"/>
                <a:cs typeface="Segoe UI" panose="020B0502040204020203" pitchFamily="34" charset="0"/>
              </a:rPr>
              <a:t>: Implement targeted digital marketing campaigns, utilize social media platforms, and participate in industry events to raise awareness and attract a broader user base.</a:t>
            </a:r>
          </a:p>
          <a:p>
            <a:pPr marL="0" marR="0" lvl="0" indent="0" algn="l" rtl="0">
              <a:lnSpc>
                <a:spcPct val="100000"/>
              </a:lnSpc>
              <a:spcBef>
                <a:spcPts val="0"/>
              </a:spcBef>
              <a:spcAft>
                <a:spcPts val="0"/>
              </a:spcAft>
              <a:buClr>
                <a:srgbClr val="000000"/>
              </a:buClr>
              <a:buSzPts val="1400"/>
              <a:buFont typeface="Arial"/>
              <a:buNone/>
            </a:pPr>
            <a:endParaRPr lang="en-IN" sz="2000" b="1" u="none" strike="noStrike" cap="none" dirty="0">
              <a:solidFill>
                <a:schemeClr val="tx1"/>
              </a:solidFill>
              <a:highlight>
                <a:srgbClr val="FFFFFF"/>
              </a:highlight>
              <a:latin typeface="Segoe UI" panose="020B0502040204020203" pitchFamily="34" charset="0"/>
              <a:ea typeface="Lato"/>
              <a:cs typeface="Segoe UI" panose="020B0502040204020203" pitchFamily="34" charset="0"/>
              <a:sym typeface="Lato"/>
            </a:endParaRPr>
          </a:p>
          <a:p>
            <a:pPr marL="0" marR="0" lvl="0" indent="0" algn="l" rtl="0">
              <a:lnSpc>
                <a:spcPct val="100000"/>
              </a:lnSpc>
              <a:spcBef>
                <a:spcPts val="0"/>
              </a:spcBef>
              <a:spcAft>
                <a:spcPts val="0"/>
              </a:spcAft>
              <a:buClr>
                <a:srgbClr val="000000"/>
              </a:buClr>
              <a:buSzPts val="1400"/>
              <a:buFont typeface="Arial"/>
              <a:buNone/>
            </a:pPr>
            <a:endParaRPr lang="en-IN" sz="2000" b="1" dirty="0">
              <a:highlight>
                <a:srgbClr val="FFFFFF"/>
              </a:highlight>
              <a:latin typeface="Segoe UI" panose="020B0502040204020203" pitchFamily="34" charset="0"/>
              <a:ea typeface="Lato"/>
              <a:cs typeface="Segoe UI" panose="020B0502040204020203" pitchFamily="34" charset="0"/>
              <a:sym typeface="Lato"/>
            </a:endParaRPr>
          </a:p>
          <a:p>
            <a:pPr marL="0" marR="0" lvl="0" indent="0" algn="l" rtl="0">
              <a:lnSpc>
                <a:spcPct val="100000"/>
              </a:lnSpc>
              <a:spcBef>
                <a:spcPts val="0"/>
              </a:spcBef>
              <a:spcAft>
                <a:spcPts val="0"/>
              </a:spcAft>
              <a:buClr>
                <a:srgbClr val="000000"/>
              </a:buClr>
              <a:buSzPts val="1400"/>
              <a:buFont typeface="Arial"/>
              <a:buNone/>
            </a:pPr>
            <a:endParaRPr lang="en-IN" sz="2000" b="1" u="none" strike="noStrike" cap="none" dirty="0">
              <a:solidFill>
                <a:schemeClr val="tx1"/>
              </a:solidFill>
              <a:highlight>
                <a:srgbClr val="FFFFFF"/>
              </a:highlight>
              <a:latin typeface="Segoe UI" panose="020B0502040204020203" pitchFamily="34" charset="0"/>
              <a:ea typeface="Lato"/>
              <a:cs typeface="Segoe UI" panose="020B0502040204020203" pitchFamily="34" charset="0"/>
              <a:sym typeface="Lato"/>
            </a:endParaRPr>
          </a:p>
        </p:txBody>
      </p:sp>
    </p:spTree>
    <p:extLst>
      <p:ext uri="{BB962C8B-B14F-4D97-AF65-F5344CB8AC3E}">
        <p14:creationId xmlns:p14="http://schemas.microsoft.com/office/powerpoint/2010/main" val="2345910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567159" y="241124"/>
            <a:ext cx="8774629" cy="74675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dirty="0">
                <a:solidFill>
                  <a:srgbClr val="F28E08"/>
                </a:solidFill>
                <a:latin typeface="Segoe UI" panose="020B0502040204020203" pitchFamily="34" charset="0"/>
                <a:cs typeface="Segoe UI" panose="020B0502040204020203" pitchFamily="34" charset="0"/>
              </a:rPr>
              <a:t>Uniqueness of Approach and Solution</a:t>
            </a:r>
            <a:br>
              <a:rPr lang="en-IN" sz="2800" b="1" dirty="0">
                <a:solidFill>
                  <a:srgbClr val="F28E08"/>
                </a:solidFill>
                <a:latin typeface="Segoe UI" panose="020B0502040204020203" pitchFamily="34" charset="0"/>
                <a:cs typeface="Segoe UI" panose="020B0502040204020203" pitchFamily="34" charset="0"/>
              </a:rPr>
            </a:br>
            <a:endParaRPr lang="en-IN" sz="2800" b="1" dirty="0">
              <a:solidFill>
                <a:srgbClr val="F28E08"/>
              </a:solidFill>
              <a:latin typeface="Segoe UI" panose="020B0502040204020203" pitchFamily="34" charset="0"/>
              <a:cs typeface="Segoe UI" panose="020B0502040204020203" pitchFamily="34" charset="0"/>
            </a:endParaRPr>
          </a:p>
        </p:txBody>
      </p:sp>
      <p:sp>
        <p:nvSpPr>
          <p:cNvPr id="5" name="Google Shape;348;p2">
            <a:extLst>
              <a:ext uri="{FF2B5EF4-FFF2-40B4-BE49-F238E27FC236}">
                <a16:creationId xmlns:a16="http://schemas.microsoft.com/office/drawing/2014/main" id="{043E84EA-1268-70A0-4809-F6B461B3FF36}"/>
              </a:ext>
            </a:extLst>
          </p:cNvPr>
          <p:cNvSpPr txBox="1"/>
          <p:nvPr/>
        </p:nvSpPr>
        <p:spPr>
          <a:xfrm>
            <a:off x="428264" y="682906"/>
            <a:ext cx="11181144" cy="564844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lang="en-IN" sz="1600" u="none" strike="noStrike" cap="none" dirty="0">
              <a:solidFill>
                <a:srgbClr val="000000"/>
              </a:solidFill>
              <a:latin typeface="Segoe UI" panose="020B0502040204020203" pitchFamily="34" charset="0"/>
              <a:ea typeface="Lato"/>
              <a:cs typeface="Segoe UI" panose="020B0502040204020203" pitchFamily="34" charset="0"/>
              <a:sym typeface="Lato"/>
            </a:endParaRPr>
          </a:p>
        </p:txBody>
      </p:sp>
      <p:sp>
        <p:nvSpPr>
          <p:cNvPr id="6" name="Rectangle 1">
            <a:extLst>
              <a:ext uri="{FF2B5EF4-FFF2-40B4-BE49-F238E27FC236}">
                <a16:creationId xmlns:a16="http://schemas.microsoft.com/office/drawing/2014/main" id="{7C658D96-2794-E5ED-0DE7-3A4DD86393C0}"/>
              </a:ext>
            </a:extLst>
          </p:cNvPr>
          <p:cNvSpPr>
            <a:spLocks noChangeArrowheads="1"/>
          </p:cNvSpPr>
          <p:nvPr/>
        </p:nvSpPr>
        <p:spPr bwMode="auto">
          <a:xfrm>
            <a:off x="567159" y="1255140"/>
            <a:ext cx="11493660" cy="5062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Automated Personalization</a:t>
            </a: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Tailors loan recommendations and repayment schedules to individual user needs.</a:t>
            </a: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Uses advanced AI to analyze user data for personalized advice.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Integration of Multiple Services</a:t>
            </a: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Combines loan eligibility checks, property valuation, and loan application submission in one platform.</a:t>
            </a: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Provides a seamless, end-to-end user experience.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Enhanced Accuracy and Efficiency</a:t>
            </a: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Utilizes real-time data and machine learning algorithms for precise property valuations and financial assessments.</a:t>
            </a: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Speeds up the loan application process, reducing manual intervention.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Robust Security Measures</a:t>
            </a: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Employs data encryption, authentication, and regular security audits.</a:t>
            </a: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Ensures regulatory compliance and data protection.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User-Friendly Interface</a:t>
            </a: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Offers a conversational interface for easy user interaction.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Provides intuitive guidance through complex financial decisions.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Scalability and Adaptability</a:t>
            </a: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Designed to handle large volumes of transactions and users efficiently.</a:t>
            </a: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Adaptable to various financial products and markets.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05751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578734" y="229549"/>
            <a:ext cx="11516810" cy="6617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dirty="0">
                <a:solidFill>
                  <a:srgbClr val="F28E08"/>
                </a:solidFill>
                <a:latin typeface="Segoe UI" panose="020B0502040204020203" pitchFamily="34" charset="0"/>
                <a:cs typeface="Segoe UI" panose="020B0502040204020203" pitchFamily="34" charset="0"/>
              </a:rPr>
              <a:t>Supporting diagrams</a:t>
            </a:r>
            <a:br>
              <a:rPr lang="en-IN" sz="2800" b="1" dirty="0">
                <a:solidFill>
                  <a:srgbClr val="F28E08"/>
                </a:solidFill>
                <a:latin typeface="Segoe UI" panose="020B0502040204020203" pitchFamily="34" charset="0"/>
                <a:cs typeface="Segoe UI" panose="020B0502040204020203" pitchFamily="34" charset="0"/>
              </a:rPr>
            </a:br>
            <a:endParaRPr lang="en-IN" sz="2800" b="1" dirty="0">
              <a:solidFill>
                <a:srgbClr val="F28E08"/>
              </a:solidFill>
              <a:latin typeface="Segoe UI" panose="020B0502040204020203" pitchFamily="34" charset="0"/>
              <a:cs typeface="Segoe UI" panose="020B0502040204020203" pitchFamily="34" charset="0"/>
            </a:endParaRPr>
          </a:p>
        </p:txBody>
      </p:sp>
      <p:sp>
        <p:nvSpPr>
          <p:cNvPr id="5" name="Google Shape;348;p2">
            <a:extLst>
              <a:ext uri="{FF2B5EF4-FFF2-40B4-BE49-F238E27FC236}">
                <a16:creationId xmlns:a16="http://schemas.microsoft.com/office/drawing/2014/main" id="{043E84EA-1268-70A0-4809-F6B461B3FF36}"/>
              </a:ext>
            </a:extLst>
          </p:cNvPr>
          <p:cNvSpPr txBox="1"/>
          <p:nvPr/>
        </p:nvSpPr>
        <p:spPr>
          <a:xfrm>
            <a:off x="0" y="1151300"/>
            <a:ext cx="11713580" cy="505273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lang="en-IN" sz="1600" u="none" strike="noStrike" cap="none" dirty="0">
              <a:solidFill>
                <a:srgbClr val="000000"/>
              </a:solidFill>
              <a:latin typeface="Segoe UI" panose="020B0502040204020203" pitchFamily="34" charset="0"/>
              <a:ea typeface="Lato"/>
              <a:cs typeface="Segoe UI" panose="020B0502040204020203" pitchFamily="34" charset="0"/>
              <a:sym typeface="Lato"/>
            </a:endParaRPr>
          </a:p>
        </p:txBody>
      </p:sp>
      <p:pic>
        <p:nvPicPr>
          <p:cNvPr id="7" name="Picture 6">
            <a:extLst>
              <a:ext uri="{FF2B5EF4-FFF2-40B4-BE49-F238E27FC236}">
                <a16:creationId xmlns:a16="http://schemas.microsoft.com/office/drawing/2014/main" id="{0008F8C7-09AC-E3AD-2EB7-8A5943FE3974}"/>
              </a:ext>
            </a:extLst>
          </p:cNvPr>
          <p:cNvPicPr>
            <a:picLocks noChangeAspect="1"/>
          </p:cNvPicPr>
          <p:nvPr/>
        </p:nvPicPr>
        <p:blipFill>
          <a:blip r:embed="rId2"/>
          <a:stretch>
            <a:fillRect/>
          </a:stretch>
        </p:blipFill>
        <p:spPr>
          <a:xfrm>
            <a:off x="957040" y="1014729"/>
            <a:ext cx="3941301" cy="56137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823BE282-6A3A-E302-74D1-70CEFF5A32BA}"/>
              </a:ext>
            </a:extLst>
          </p:cNvPr>
          <p:cNvPicPr>
            <a:picLocks noChangeAspect="1"/>
          </p:cNvPicPr>
          <p:nvPr/>
        </p:nvPicPr>
        <p:blipFill>
          <a:blip r:embed="rId3"/>
          <a:stretch>
            <a:fillRect/>
          </a:stretch>
        </p:blipFill>
        <p:spPr>
          <a:xfrm>
            <a:off x="5307990" y="800535"/>
            <a:ext cx="2677257" cy="2677257"/>
          </a:xfrm>
          <a:prstGeom prst="rect">
            <a:avLst/>
          </a:prstGeom>
        </p:spPr>
      </p:pic>
      <p:pic>
        <p:nvPicPr>
          <p:cNvPr id="15" name="Picture 14">
            <a:extLst>
              <a:ext uri="{FF2B5EF4-FFF2-40B4-BE49-F238E27FC236}">
                <a16:creationId xmlns:a16="http://schemas.microsoft.com/office/drawing/2014/main" id="{544C2D17-83A3-D5A2-0873-0A8F9D858B2E}"/>
              </a:ext>
            </a:extLst>
          </p:cNvPr>
          <p:cNvPicPr>
            <a:picLocks noChangeAspect="1"/>
          </p:cNvPicPr>
          <p:nvPr/>
        </p:nvPicPr>
        <p:blipFill>
          <a:blip r:embed="rId4"/>
          <a:stretch>
            <a:fillRect/>
          </a:stretch>
        </p:blipFill>
        <p:spPr>
          <a:xfrm>
            <a:off x="8435976" y="800534"/>
            <a:ext cx="2677257" cy="2677257"/>
          </a:xfrm>
          <a:prstGeom prst="rect">
            <a:avLst/>
          </a:prstGeom>
        </p:spPr>
      </p:pic>
      <p:pic>
        <p:nvPicPr>
          <p:cNvPr id="18" name="Picture 17">
            <a:extLst>
              <a:ext uri="{FF2B5EF4-FFF2-40B4-BE49-F238E27FC236}">
                <a16:creationId xmlns:a16="http://schemas.microsoft.com/office/drawing/2014/main" id="{7ADCA30D-138D-DEB9-7BAC-3871EAC7F581}"/>
              </a:ext>
            </a:extLst>
          </p:cNvPr>
          <p:cNvPicPr>
            <a:picLocks noChangeAspect="1"/>
          </p:cNvPicPr>
          <p:nvPr/>
        </p:nvPicPr>
        <p:blipFill>
          <a:blip r:embed="rId5"/>
          <a:stretch>
            <a:fillRect/>
          </a:stretch>
        </p:blipFill>
        <p:spPr>
          <a:xfrm>
            <a:off x="5262430" y="3677665"/>
            <a:ext cx="4643570" cy="2963519"/>
          </a:xfrm>
          <a:prstGeom prst="rect">
            <a:avLst/>
          </a:prstGeom>
        </p:spPr>
      </p:pic>
    </p:spTree>
    <p:extLst>
      <p:ext uri="{BB962C8B-B14F-4D97-AF65-F5344CB8AC3E}">
        <p14:creationId xmlns:p14="http://schemas.microsoft.com/office/powerpoint/2010/main" val="2616631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358815" y="229549"/>
            <a:ext cx="8612583" cy="80059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dirty="0">
                <a:solidFill>
                  <a:srgbClr val="F28E08"/>
                </a:solidFill>
                <a:latin typeface="Segoe UI" panose="020B0502040204020203" pitchFamily="34" charset="0"/>
                <a:cs typeface="Segoe UI" panose="020B0502040204020203" pitchFamily="34" charset="0"/>
              </a:rPr>
              <a:t>Business Potential and Relevance</a:t>
            </a:r>
            <a:br>
              <a:rPr lang="en-IN" sz="2800" b="1" dirty="0">
                <a:solidFill>
                  <a:srgbClr val="F28E08"/>
                </a:solidFill>
                <a:latin typeface="Segoe UI" panose="020B0502040204020203" pitchFamily="34" charset="0"/>
                <a:cs typeface="Segoe UI" panose="020B0502040204020203" pitchFamily="34" charset="0"/>
              </a:rPr>
            </a:br>
            <a:endParaRPr lang="en-IN" sz="2800" b="1" dirty="0">
              <a:solidFill>
                <a:srgbClr val="F28E08"/>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F516005B-6546-24DD-A54A-F3A62BF7D036}"/>
              </a:ext>
            </a:extLst>
          </p:cNvPr>
          <p:cNvSpPr>
            <a:spLocks noChangeArrowheads="1"/>
          </p:cNvSpPr>
          <p:nvPr/>
        </p:nvSpPr>
        <p:spPr bwMode="auto">
          <a:xfrm>
            <a:off x="613458" y="1715040"/>
            <a:ext cx="10097383" cy="2804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Financial Institutions</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Streamlines loan processing and improves customer service.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Fintech Companies</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Enhances digital services and scalability.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Real Estate</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Provides accurate property valuations and financing advice.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Insurance</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Assists with risk assessment and customer engagement.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Retail/E-commerce</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Facilitates consumer financing and boosts loyalty.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Government</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Supports financial inclusion and public finance initiatives</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597279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497711" y="431726"/>
            <a:ext cx="8774629" cy="71957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800" b="1" u="none" strike="noStrike" cap="none" dirty="0">
                <a:solidFill>
                  <a:srgbClr val="F28E08"/>
                </a:solidFill>
                <a:latin typeface="Segoe UI" panose="020B0502040204020203" pitchFamily="34" charset="0"/>
                <a:ea typeface="Lato"/>
                <a:cs typeface="Segoe UI" panose="020B0502040204020203" pitchFamily="34" charset="0"/>
                <a:sym typeface="Lato"/>
              </a:rPr>
              <a:t>User Experience</a:t>
            </a:r>
          </a:p>
        </p:txBody>
      </p:sp>
      <p:sp>
        <p:nvSpPr>
          <p:cNvPr id="5" name="Google Shape;348;p2">
            <a:extLst>
              <a:ext uri="{FF2B5EF4-FFF2-40B4-BE49-F238E27FC236}">
                <a16:creationId xmlns:a16="http://schemas.microsoft.com/office/drawing/2014/main" id="{043E84EA-1268-70A0-4809-F6B461B3FF36}"/>
              </a:ext>
            </a:extLst>
          </p:cNvPr>
          <p:cNvSpPr txBox="1"/>
          <p:nvPr/>
        </p:nvSpPr>
        <p:spPr>
          <a:xfrm>
            <a:off x="0"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lang="en-IN" sz="1600" u="none" strike="noStrike" cap="none" dirty="0">
              <a:solidFill>
                <a:srgbClr val="000000"/>
              </a:solidFill>
              <a:latin typeface="Segoe UI" panose="020B0502040204020203" pitchFamily="34" charset="0"/>
              <a:ea typeface="Lato"/>
              <a:cs typeface="Segoe UI" panose="020B0502040204020203" pitchFamily="34" charset="0"/>
              <a:sym typeface="Lato"/>
            </a:endParaRPr>
          </a:p>
        </p:txBody>
      </p:sp>
      <p:sp>
        <p:nvSpPr>
          <p:cNvPr id="2" name="Rectangle 1">
            <a:extLst>
              <a:ext uri="{FF2B5EF4-FFF2-40B4-BE49-F238E27FC236}">
                <a16:creationId xmlns:a16="http://schemas.microsoft.com/office/drawing/2014/main" id="{8958732F-7187-216C-E4C6-61B3D366D1AA}"/>
              </a:ext>
            </a:extLst>
          </p:cNvPr>
          <p:cNvSpPr>
            <a:spLocks noChangeArrowheads="1"/>
          </p:cNvSpPr>
          <p:nvPr/>
        </p:nvSpPr>
        <p:spPr bwMode="auto">
          <a:xfrm>
            <a:off x="497711" y="1447771"/>
            <a:ext cx="11042248" cy="41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Efficiency</a:t>
            </a:r>
            <a:r>
              <a:rPr kumimoji="0" lang="en-US" altLang="en-US"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By automating loan eligibility determination and personalized recommendations, users can quickly understand their financial options without extensive manual processes.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Personalization</a:t>
            </a:r>
            <a:r>
              <a:rPr kumimoji="0" lang="en-US" altLang="en-US"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Tailored loan scheme recommendations and customized repayment schedules cater to individual user needs, enhancing relevance and satisfaction.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Accuracy</a:t>
            </a:r>
            <a:r>
              <a:rPr kumimoji="0" lang="en-US" altLang="en-US"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Accurate property valuation and precise financial advice based on real-time data ensure users receive reliable information to make informed decisions.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Convenience</a:t>
            </a:r>
            <a:r>
              <a:rPr kumimoji="0" lang="en-US" altLang="en-US"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Facilitating online loan application submissions simplifies the process, making it more accessible and convenient for users to apply for loans anytime, anywhere.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Security</a:t>
            </a:r>
            <a:r>
              <a:rPr kumimoji="0" lang="en-US" altLang="en-US"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Incorporating robust security measures instills trust and confidence in users, ensuring their sensitive financial data is protected throughout interactions with the chatbot.</a:t>
            </a:r>
          </a:p>
        </p:txBody>
      </p:sp>
    </p:spTree>
    <p:extLst>
      <p:ext uri="{BB962C8B-B14F-4D97-AF65-F5344CB8AC3E}">
        <p14:creationId xmlns:p14="http://schemas.microsoft.com/office/powerpoint/2010/main" val="2910325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367775" y="229549"/>
            <a:ext cx="8774629" cy="73114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800" b="1" u="none" strike="noStrike" cap="none" dirty="0">
                <a:solidFill>
                  <a:srgbClr val="F28E08"/>
                </a:solidFill>
                <a:latin typeface="Segoe UI" panose="020B0502040204020203" pitchFamily="34" charset="0"/>
                <a:ea typeface="Lato"/>
                <a:cs typeface="Segoe UI" panose="020B0502040204020203" pitchFamily="34" charset="0"/>
                <a:sym typeface="Lato"/>
              </a:rPr>
              <a:t>Scalability</a:t>
            </a:r>
          </a:p>
        </p:txBody>
      </p:sp>
      <p:sp>
        <p:nvSpPr>
          <p:cNvPr id="5" name="Google Shape;348;p2">
            <a:extLst>
              <a:ext uri="{FF2B5EF4-FFF2-40B4-BE49-F238E27FC236}">
                <a16:creationId xmlns:a16="http://schemas.microsoft.com/office/drawing/2014/main" id="{043E84EA-1268-70A0-4809-F6B461B3FF36}"/>
              </a:ext>
            </a:extLst>
          </p:cNvPr>
          <p:cNvSpPr txBox="1"/>
          <p:nvPr/>
        </p:nvSpPr>
        <p:spPr>
          <a:xfrm flipV="1">
            <a:off x="862691" y="3611880"/>
            <a:ext cx="10961534" cy="50996"/>
          </a:xfrm>
          <a:prstGeom prst="rect">
            <a:avLst/>
          </a:prstGeom>
          <a:noFill/>
          <a:ln>
            <a:noFill/>
          </a:ln>
        </p:spPr>
        <p:txBody>
          <a:bodyPr spcFirstLastPara="1" wrap="square" lIns="91425" tIns="91425" rIns="91425" bIns="91425" anchor="t" anchorCtr="0">
            <a:noAutofit/>
          </a:bodyPr>
          <a:lstStyle/>
          <a:p>
            <a:pPr marR="0" lvl="0" algn="l" rtl="0">
              <a:lnSpc>
                <a:spcPct val="150000"/>
              </a:lnSpc>
              <a:spcBef>
                <a:spcPts val="0"/>
              </a:spcBef>
              <a:spcAft>
                <a:spcPts val="0"/>
              </a:spcAft>
              <a:buClr>
                <a:srgbClr val="000000"/>
              </a:buClr>
              <a:buSzPts val="1400"/>
            </a:pPr>
            <a:endParaRPr lang="en-IN" u="none" strike="noStrike" cap="none" dirty="0">
              <a:solidFill>
                <a:srgbClr val="000000"/>
              </a:solidFill>
              <a:latin typeface="Segoe UI" panose="020B0502040204020203" pitchFamily="34" charset="0"/>
              <a:ea typeface="Lato"/>
              <a:cs typeface="Segoe UI" panose="020B0502040204020203" pitchFamily="34" charset="0"/>
              <a:sym typeface="Lato"/>
            </a:endParaRPr>
          </a:p>
        </p:txBody>
      </p:sp>
      <p:sp>
        <p:nvSpPr>
          <p:cNvPr id="2" name="Rectangle 1">
            <a:extLst>
              <a:ext uri="{FF2B5EF4-FFF2-40B4-BE49-F238E27FC236}">
                <a16:creationId xmlns:a16="http://schemas.microsoft.com/office/drawing/2014/main" id="{66CFDCD2-4F90-35B7-9D07-F024DEC823A4}"/>
              </a:ext>
            </a:extLst>
          </p:cNvPr>
          <p:cNvSpPr>
            <a:spLocks noChangeArrowheads="1"/>
          </p:cNvSpPr>
          <p:nvPr/>
        </p:nvSpPr>
        <p:spPr bwMode="auto">
          <a:xfrm>
            <a:off x="367775" y="1121784"/>
            <a:ext cx="11519425" cy="5027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Cloud Infrastructure</a:t>
            </a:r>
            <a:r>
              <a:rPr kumimoji="0" lang="en-US" altLang="en-US" sz="1800" b="0" i="0" u="none" strike="noStrike" cap="none" normalizeH="0" baseline="0" dirty="0">
                <a:ln>
                  <a:noFill/>
                </a:ln>
                <a:solidFill>
                  <a:schemeClr val="tx1"/>
                </a:solidFill>
                <a:effectLst/>
                <a:latin typeface="Arial" panose="020B0604020202020204" pitchFamily="34" charset="0"/>
              </a:rPr>
              <a:t>: Utilize scalable platforms like Microsoft Azure to manage increasing user demand without performance issues.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Load Balancing</a:t>
            </a:r>
            <a:r>
              <a:rPr kumimoji="0" lang="en-US" altLang="en-US" sz="1800" b="0" i="0" u="none" strike="noStrike" cap="none" normalizeH="0" baseline="0" dirty="0">
                <a:ln>
                  <a:noFill/>
                </a:ln>
                <a:solidFill>
                  <a:schemeClr val="tx1"/>
                </a:solidFill>
                <a:effectLst/>
                <a:latin typeface="Arial" panose="020B0604020202020204" pitchFamily="34" charset="0"/>
              </a:rPr>
              <a:t>: Distribute traffic across multiple servers to prevent overload and ensure optimal performance.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Horizontal and Vertical Scaling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      - Horizontal Scaling</a:t>
            </a:r>
            <a:r>
              <a:rPr kumimoji="0" lang="en-US" altLang="en-US" sz="1800" b="0" i="0" u="none" strike="noStrike" cap="none" normalizeH="0" baseline="0" dirty="0">
                <a:ln>
                  <a:noFill/>
                </a:ln>
                <a:solidFill>
                  <a:schemeClr val="tx1"/>
                </a:solidFill>
                <a:effectLst/>
                <a:latin typeface="Arial" panose="020B0604020202020204" pitchFamily="34" charset="0"/>
              </a:rPr>
              <a:t>: Add more instances to handle more users and distribute the workload.</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      - Vertical Scaling</a:t>
            </a:r>
            <a:r>
              <a:rPr kumimoji="0" lang="en-US" altLang="en-US" sz="1800" b="0" i="0" u="none" strike="noStrike" cap="none" normalizeH="0" baseline="0" dirty="0">
                <a:ln>
                  <a:noFill/>
                </a:ln>
                <a:solidFill>
                  <a:schemeClr val="tx1"/>
                </a:solidFill>
                <a:effectLst/>
                <a:latin typeface="Arial" panose="020B0604020202020204" pitchFamily="34" charset="0"/>
              </a:rPr>
              <a:t>: Enhance server power (CPU, RAM) for handling intensive tasks.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Optimized Algorithms</a:t>
            </a:r>
            <a:r>
              <a:rPr kumimoji="0" lang="en-US" altLang="en-US" sz="1800" b="0" i="0" u="none" strike="noStrike" cap="none" normalizeH="0" baseline="0" dirty="0">
                <a:ln>
                  <a:noFill/>
                </a:ln>
                <a:solidFill>
                  <a:schemeClr val="tx1"/>
                </a:solidFill>
                <a:effectLst/>
                <a:latin typeface="Arial" panose="020B0604020202020204" pitchFamily="34" charset="0"/>
              </a:rPr>
              <a:t>: Continuously refine algorithms and data processing for better performance and faster response times.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Monitoring and Analytics</a:t>
            </a:r>
            <a:r>
              <a:rPr kumimoji="0" lang="en-US" altLang="en-US" sz="1800" b="0" i="0" u="none" strike="noStrike" cap="none" normalizeH="0" baseline="0" dirty="0">
                <a:ln>
                  <a:noFill/>
                </a:ln>
                <a:solidFill>
                  <a:schemeClr val="tx1"/>
                </a:solidFill>
                <a:effectLst/>
                <a:latin typeface="Arial" panose="020B0604020202020204" pitchFamily="34" charset="0"/>
              </a:rPr>
              <a:t>: Use real-time tools to monitor performance, user interactions, and resource usage for proactive planning.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Continuous Improvement</a:t>
            </a:r>
            <a:r>
              <a:rPr kumimoji="0" lang="en-US" altLang="en-US" sz="1800" b="0" i="0" u="none" strike="noStrike" cap="none" normalizeH="0" baseline="0" dirty="0">
                <a:ln>
                  <a:noFill/>
                </a:ln>
                <a:solidFill>
                  <a:schemeClr val="tx1"/>
                </a:solidFill>
                <a:effectLst/>
                <a:latin typeface="Arial" panose="020B0604020202020204" pitchFamily="34" charset="0"/>
              </a:rPr>
              <a:t>: Regularly update AI models and NLP capabilities based on feedback and usage to maintain responsiveness and effectiveness. </a:t>
            </a:r>
          </a:p>
        </p:txBody>
      </p:sp>
    </p:spTree>
    <p:extLst>
      <p:ext uri="{BB962C8B-B14F-4D97-AF65-F5344CB8AC3E}">
        <p14:creationId xmlns:p14="http://schemas.microsoft.com/office/powerpoint/2010/main" val="1725185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254000" y="219390"/>
            <a:ext cx="9286240" cy="71533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dirty="0">
                <a:solidFill>
                  <a:srgbClr val="F28E08"/>
                </a:solidFill>
                <a:latin typeface="Segoe UI" panose="020B0502040204020203" pitchFamily="34" charset="0"/>
                <a:cs typeface="Segoe UI" panose="020B0502040204020203" pitchFamily="34" charset="0"/>
              </a:rPr>
              <a:t>Ease of Deployment and Maintenance</a:t>
            </a:r>
          </a:p>
        </p:txBody>
      </p:sp>
      <p:sp>
        <p:nvSpPr>
          <p:cNvPr id="5" name="Google Shape;348;p2">
            <a:extLst>
              <a:ext uri="{FF2B5EF4-FFF2-40B4-BE49-F238E27FC236}">
                <a16:creationId xmlns:a16="http://schemas.microsoft.com/office/drawing/2014/main" id="{043E84EA-1268-70A0-4809-F6B461B3FF36}"/>
              </a:ext>
            </a:extLst>
          </p:cNvPr>
          <p:cNvSpPr txBox="1"/>
          <p:nvPr/>
        </p:nvSpPr>
        <p:spPr>
          <a:xfrm>
            <a:off x="353960" y="1101213"/>
            <a:ext cx="10679799" cy="513702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lang="en-IN" sz="1600" dirty="0">
              <a:latin typeface="Segoe UI" panose="020B0502040204020203" pitchFamily="34" charset="0"/>
              <a:cs typeface="Segoe UI" panose="020B0502040204020203" pitchFamily="34" charset="0"/>
            </a:endParaRPr>
          </a:p>
          <a:p>
            <a:pPr marL="0" marR="0" lvl="0" indent="0" algn="l" rtl="0">
              <a:lnSpc>
                <a:spcPct val="100000"/>
              </a:lnSpc>
              <a:spcBef>
                <a:spcPts val="0"/>
              </a:spcBef>
              <a:spcAft>
                <a:spcPts val="0"/>
              </a:spcAft>
              <a:buClr>
                <a:srgbClr val="000000"/>
              </a:buClr>
              <a:buSzPts val="1400"/>
              <a:buFont typeface="Arial"/>
              <a:buNone/>
            </a:pPr>
            <a:endParaRPr lang="en-IN" sz="1600" dirty="0">
              <a:latin typeface="Segoe UI" panose="020B0502040204020203" pitchFamily="34" charset="0"/>
              <a:cs typeface="Segoe UI" panose="020B0502040204020203" pitchFamily="34" charset="0"/>
            </a:endParaRPr>
          </a:p>
          <a:p>
            <a:pPr marL="0" marR="0" lvl="0" indent="0" algn="l" rtl="0">
              <a:lnSpc>
                <a:spcPct val="100000"/>
              </a:lnSpc>
              <a:spcBef>
                <a:spcPts val="0"/>
              </a:spcBef>
              <a:spcAft>
                <a:spcPts val="0"/>
              </a:spcAft>
              <a:buClr>
                <a:srgbClr val="000000"/>
              </a:buClr>
              <a:buSzPts val="1400"/>
              <a:buFont typeface="Arial"/>
              <a:buNone/>
            </a:pPr>
            <a:endParaRPr lang="en-IN" sz="1600" u="none" strike="noStrike" cap="none" dirty="0">
              <a:solidFill>
                <a:schemeClr val="tx1"/>
              </a:solidFill>
              <a:highlight>
                <a:srgbClr val="FFFFFF"/>
              </a:highlight>
              <a:latin typeface="Segoe UI" panose="020B0502040204020203" pitchFamily="34" charset="0"/>
              <a:ea typeface="Lato"/>
              <a:cs typeface="Segoe UI" panose="020B0502040204020203" pitchFamily="34" charset="0"/>
              <a:sym typeface="Lato"/>
            </a:endParaRPr>
          </a:p>
          <a:p>
            <a:pPr marL="0" marR="0" lvl="0" indent="0" algn="l" rtl="0">
              <a:lnSpc>
                <a:spcPct val="100000"/>
              </a:lnSpc>
              <a:spcBef>
                <a:spcPts val="0"/>
              </a:spcBef>
              <a:spcAft>
                <a:spcPts val="0"/>
              </a:spcAft>
              <a:buClr>
                <a:srgbClr val="000000"/>
              </a:buClr>
              <a:buSzPts val="1400"/>
              <a:buFont typeface="Arial"/>
              <a:buNone/>
            </a:pPr>
            <a:endParaRPr lang="en-IN" sz="1600" u="none" strike="noStrike" cap="none" dirty="0">
              <a:solidFill>
                <a:schemeClr val="tx1"/>
              </a:solidFill>
              <a:highlight>
                <a:srgbClr val="FFFFFF"/>
              </a:highlight>
              <a:latin typeface="Segoe UI" panose="020B0502040204020203" pitchFamily="34" charset="0"/>
              <a:ea typeface="Lato"/>
              <a:cs typeface="Segoe UI" panose="020B0502040204020203" pitchFamily="34" charset="0"/>
              <a:sym typeface="Lato"/>
            </a:endParaRPr>
          </a:p>
        </p:txBody>
      </p:sp>
      <p:sp>
        <p:nvSpPr>
          <p:cNvPr id="3" name="Rectangle 2">
            <a:extLst>
              <a:ext uri="{FF2B5EF4-FFF2-40B4-BE49-F238E27FC236}">
                <a16:creationId xmlns:a16="http://schemas.microsoft.com/office/drawing/2014/main" id="{77A1A8CF-DED1-5FF8-CAC4-7E6E1B3749DB}"/>
              </a:ext>
            </a:extLst>
          </p:cNvPr>
          <p:cNvSpPr>
            <a:spLocks noChangeArrowheads="1"/>
          </p:cNvSpPr>
          <p:nvPr/>
        </p:nvSpPr>
        <p:spPr bwMode="auto">
          <a:xfrm>
            <a:off x="520861" y="1345533"/>
            <a:ext cx="11065397" cy="4189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Cloud-Based Infrastructure: </a:t>
            </a:r>
            <a:r>
              <a:rPr kumimoji="0" lang="en-US" altLang="en-US" sz="200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Hosted on scalable cloud platforms like Microsoft  Azure for flexibility and reliability.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User-Friendly Interface:</a:t>
            </a:r>
            <a:r>
              <a:rPr kumimoji="0" lang="en-US" altLang="en-US" sz="200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Intuitive interface for both customers and administrators.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Modular Architecture</a:t>
            </a:r>
            <a:r>
              <a:rPr kumimoji="0" lang="en-US" altLang="en-US" sz="200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Easy integration, updates, and scalability.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Automated Deployment: </a:t>
            </a:r>
            <a:r>
              <a:rPr kumimoji="0" lang="en-US" altLang="en-US" sz="200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Seamless updates with automated deployment pipelines..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Comprehensive Documentation: </a:t>
            </a:r>
            <a:r>
              <a:rPr kumimoji="0" lang="en-US" altLang="en-US" sz="200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Detailed setup, integration, and troubleshooting guides.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Continuous Monitoring: </a:t>
            </a:r>
            <a:r>
              <a:rPr kumimoji="0" lang="en-US" altLang="en-US" sz="200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Real-time performance tracking and issue identification.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Routine Maintenance Automation: </a:t>
            </a:r>
            <a:r>
              <a:rPr kumimoji="0" lang="en-US" altLang="en-US" sz="200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Automated scripts for regular maintenance tasks.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Customer Support and Training: </a:t>
            </a:r>
            <a:r>
              <a:rPr kumimoji="0" lang="en-US" altLang="en-US" sz="200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Robust support and training resources. </a:t>
            </a:r>
          </a:p>
        </p:txBody>
      </p:sp>
    </p:spTree>
    <p:extLst>
      <p:ext uri="{BB962C8B-B14F-4D97-AF65-F5344CB8AC3E}">
        <p14:creationId xmlns:p14="http://schemas.microsoft.com/office/powerpoint/2010/main" val="1043475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372319" y="229549"/>
            <a:ext cx="8402310" cy="62697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800" b="1" u="none" strike="noStrike" cap="none" dirty="0">
                <a:solidFill>
                  <a:srgbClr val="F28E08"/>
                </a:solidFill>
                <a:latin typeface="Segoe UI" panose="020B0502040204020203" pitchFamily="34" charset="0"/>
                <a:ea typeface="Lato"/>
                <a:cs typeface="Segoe UI" panose="020B0502040204020203" pitchFamily="34" charset="0"/>
                <a:sym typeface="Lato"/>
              </a:rPr>
              <a:t>Security Considerations</a:t>
            </a:r>
          </a:p>
        </p:txBody>
      </p:sp>
      <p:sp>
        <p:nvSpPr>
          <p:cNvPr id="5" name="Google Shape;348;p2">
            <a:extLst>
              <a:ext uri="{FF2B5EF4-FFF2-40B4-BE49-F238E27FC236}">
                <a16:creationId xmlns:a16="http://schemas.microsoft.com/office/drawing/2014/main" id="{043E84EA-1268-70A0-4809-F6B461B3FF36}"/>
              </a:ext>
            </a:extLst>
          </p:cNvPr>
          <p:cNvSpPr txBox="1"/>
          <p:nvPr/>
        </p:nvSpPr>
        <p:spPr>
          <a:xfrm>
            <a:off x="0"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lang="en-IN" sz="1600" u="none" strike="noStrike" cap="none" dirty="0">
              <a:solidFill>
                <a:srgbClr val="000000"/>
              </a:solidFill>
              <a:latin typeface="Segoe UI" panose="020B0502040204020203" pitchFamily="34" charset="0"/>
              <a:ea typeface="Lato"/>
              <a:cs typeface="Segoe UI" panose="020B0502040204020203" pitchFamily="34" charset="0"/>
              <a:sym typeface="Lato"/>
            </a:endParaRPr>
          </a:p>
        </p:txBody>
      </p:sp>
      <p:sp>
        <p:nvSpPr>
          <p:cNvPr id="2" name="Rectangle 1">
            <a:extLst>
              <a:ext uri="{FF2B5EF4-FFF2-40B4-BE49-F238E27FC236}">
                <a16:creationId xmlns:a16="http://schemas.microsoft.com/office/drawing/2014/main" id="{41F8B31B-3DC0-EAAC-2C9D-33511F6126D5}"/>
              </a:ext>
            </a:extLst>
          </p:cNvPr>
          <p:cNvSpPr>
            <a:spLocks noChangeArrowheads="1"/>
          </p:cNvSpPr>
          <p:nvPr/>
        </p:nvSpPr>
        <p:spPr bwMode="auto">
          <a:xfrm>
            <a:off x="372319" y="973617"/>
            <a:ext cx="11447362" cy="5113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Data Encryption</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Encrypt data at rest and in transit.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Authentication and Authorization</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Use multi-factor authentication (MFA) and role-based access control (RBAC).</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Regular Security Audits</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Perform regular security assessments and penetration testing.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Regulatory Compliance</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Adhere to GDPR, HIPAA, and other relevant standards.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Secure APIs</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Ensure API endpoints are authenticated, authorized, and encrypted.</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Intrusion Detection/Prevention</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Implement IDS and IPS to monitor and block malicious activities.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Software Updates</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Regularly update software to protect against vulnerabilities.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Data Backup and Recovery</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Establish robust backup and recovery procedures.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User Training</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Provide security training to users.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Audit Logs</a:t>
            </a:r>
            <a:r>
              <a:rPr kumimoji="0" lang="en-US" altLang="en-US" sz="2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Maintain detailed audit logs for monitoring and accountability. </a:t>
            </a:r>
          </a:p>
        </p:txBody>
      </p:sp>
    </p:spTree>
    <p:extLst>
      <p:ext uri="{BB962C8B-B14F-4D97-AF65-F5344CB8AC3E}">
        <p14:creationId xmlns:p14="http://schemas.microsoft.com/office/powerpoint/2010/main" val="2039128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6B11"/>
        </a:solidFill>
        <a:effectLst/>
      </p:bgPr>
    </p:bg>
    <p:spTree>
      <p:nvGrpSpPr>
        <p:cNvPr id="1" name=""/>
        <p:cNvGrpSpPr/>
        <p:nvPr/>
      </p:nvGrpSpPr>
      <p:grpSpPr>
        <a:xfrm>
          <a:off x="0" y="0"/>
          <a:ext cx="0" cy="0"/>
          <a:chOff x="0" y="0"/>
          <a:chExt cx="0" cy="0"/>
        </a:xfrm>
      </p:grpSpPr>
      <p:sp>
        <p:nvSpPr>
          <p:cNvPr id="10" name="Google Shape;389;p9">
            <a:extLst>
              <a:ext uri="{FF2B5EF4-FFF2-40B4-BE49-F238E27FC236}">
                <a16:creationId xmlns:a16="http://schemas.microsoft.com/office/drawing/2014/main" id="{DC942967-4136-9C83-3D0B-68D40767EDAB}"/>
              </a:ext>
            </a:extLst>
          </p:cNvPr>
          <p:cNvSpPr txBox="1">
            <a:spLocks/>
          </p:cNvSpPr>
          <p:nvPr/>
        </p:nvSpPr>
        <p:spPr>
          <a:xfrm>
            <a:off x="632134" y="2054476"/>
            <a:ext cx="8649300" cy="827400"/>
          </a:xfrm>
          <a:prstGeom prst="rect">
            <a:avLst/>
          </a:prstGeom>
          <a:noFill/>
          <a:ln>
            <a:noFill/>
          </a:ln>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SzPts val="2800"/>
            </a:pPr>
            <a:r>
              <a:rPr lang="en-IN" sz="3600" b="1" dirty="0">
                <a:solidFill>
                  <a:schemeClr val="bg1"/>
                </a:solidFill>
                <a:latin typeface="Segoe UI" panose="020B0502040204020203" pitchFamily="34" charset="0"/>
                <a:cs typeface="Segoe UI" panose="020B0502040204020203" pitchFamily="34" charset="0"/>
              </a:rPr>
              <a:t>Thank You</a:t>
            </a:r>
          </a:p>
        </p:txBody>
      </p:sp>
      <p:sp>
        <p:nvSpPr>
          <p:cNvPr id="11" name="Google Shape;390;p9">
            <a:extLst>
              <a:ext uri="{FF2B5EF4-FFF2-40B4-BE49-F238E27FC236}">
                <a16:creationId xmlns:a16="http://schemas.microsoft.com/office/drawing/2014/main" id="{C0A98992-7D9F-A384-1D8D-1A105D95D0FF}"/>
              </a:ext>
            </a:extLst>
          </p:cNvPr>
          <p:cNvSpPr txBox="1">
            <a:spLocks/>
          </p:cNvSpPr>
          <p:nvPr/>
        </p:nvSpPr>
        <p:spPr>
          <a:xfrm>
            <a:off x="408614" y="3792712"/>
            <a:ext cx="5045869" cy="2320044"/>
          </a:xfrm>
          <a:prstGeom prst="rect">
            <a:avLst/>
          </a:prstGeom>
          <a:noFill/>
          <a:ln>
            <a:noFill/>
          </a:ln>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spcAft>
                <a:spcPts val="1600"/>
              </a:spcAft>
              <a:buSzPts val="1800"/>
              <a:buFont typeface="Arial" panose="020B0604020202020204" pitchFamily="34" charset="0"/>
              <a:buNone/>
            </a:pPr>
            <a:r>
              <a:rPr lang="en-IN" sz="1500" b="1" dirty="0">
                <a:solidFill>
                  <a:schemeClr val="bg1"/>
                </a:solidFill>
                <a:latin typeface="Segoe UI" panose="020B0502040204020203" pitchFamily="34" charset="0"/>
                <a:cs typeface="Segoe UI" panose="020B0502040204020203" pitchFamily="34" charset="0"/>
              </a:rPr>
              <a:t>TEAM MEMBERS:</a:t>
            </a:r>
          </a:p>
          <a:p>
            <a:pPr algn="just">
              <a:lnSpc>
                <a:spcPct val="150000"/>
              </a:lnSpc>
              <a:spcBef>
                <a:spcPts val="0"/>
              </a:spcBef>
              <a:spcAft>
                <a:spcPts val="1600"/>
              </a:spcAft>
              <a:buSzPts val="1800"/>
            </a:pPr>
            <a:r>
              <a:rPr lang="en-IN" sz="1500" b="1" dirty="0">
                <a:solidFill>
                  <a:schemeClr val="bg1"/>
                </a:solidFill>
                <a:latin typeface="Segoe UI" panose="020B0502040204020203" pitchFamily="34" charset="0"/>
                <a:cs typeface="Segoe UI" panose="020B0502040204020203" pitchFamily="34" charset="0"/>
              </a:rPr>
              <a:t>Vasanth </a:t>
            </a:r>
            <a:r>
              <a:rPr lang="en-IN" sz="1500" b="1" dirty="0" err="1">
                <a:solidFill>
                  <a:schemeClr val="bg1"/>
                </a:solidFill>
                <a:latin typeface="Segoe UI" panose="020B0502040204020203" pitchFamily="34" charset="0"/>
                <a:cs typeface="Segoe UI" panose="020B0502040204020203" pitchFamily="34" charset="0"/>
              </a:rPr>
              <a:t>Bupathi</a:t>
            </a:r>
            <a:r>
              <a:rPr lang="en-IN" sz="1500" b="1" dirty="0">
                <a:solidFill>
                  <a:schemeClr val="bg1"/>
                </a:solidFill>
                <a:latin typeface="Segoe UI" panose="020B0502040204020203" pitchFamily="34" charset="0"/>
                <a:cs typeface="Segoe UI" panose="020B0502040204020203" pitchFamily="34" charset="0"/>
              </a:rPr>
              <a:t> S</a:t>
            </a:r>
          </a:p>
          <a:p>
            <a:pPr algn="just">
              <a:lnSpc>
                <a:spcPct val="150000"/>
              </a:lnSpc>
              <a:spcBef>
                <a:spcPts val="0"/>
              </a:spcBef>
              <a:spcAft>
                <a:spcPts val="1600"/>
              </a:spcAft>
              <a:buSzPts val="1800"/>
            </a:pPr>
            <a:r>
              <a:rPr lang="en-IN" sz="1500" b="1" dirty="0">
                <a:solidFill>
                  <a:schemeClr val="bg1"/>
                </a:solidFill>
                <a:latin typeface="Segoe UI" panose="020B0502040204020203" pitchFamily="34" charset="0"/>
                <a:cs typeface="Segoe UI" panose="020B0502040204020203" pitchFamily="34" charset="0"/>
              </a:rPr>
              <a:t>Aishwarya R I</a:t>
            </a:r>
          </a:p>
          <a:p>
            <a:pPr algn="just">
              <a:lnSpc>
                <a:spcPct val="150000"/>
              </a:lnSpc>
              <a:spcBef>
                <a:spcPts val="0"/>
              </a:spcBef>
              <a:spcAft>
                <a:spcPts val="1600"/>
              </a:spcAft>
              <a:buSzPts val="1800"/>
            </a:pPr>
            <a:r>
              <a:rPr lang="en-IN" sz="1500" b="1" dirty="0" err="1">
                <a:solidFill>
                  <a:schemeClr val="bg1"/>
                </a:solidFill>
                <a:latin typeface="Segoe UI" panose="020B0502040204020203" pitchFamily="34" charset="0"/>
                <a:cs typeface="Segoe UI" panose="020B0502040204020203" pitchFamily="34" charset="0"/>
              </a:rPr>
              <a:t>Gythiya</a:t>
            </a:r>
            <a:r>
              <a:rPr lang="en-IN" sz="1500" b="1" dirty="0">
                <a:solidFill>
                  <a:schemeClr val="bg1"/>
                </a:solidFill>
                <a:latin typeface="Segoe UI" panose="020B0502040204020203" pitchFamily="34" charset="0"/>
                <a:cs typeface="Segoe UI" panose="020B0502040204020203" pitchFamily="34" charset="0"/>
              </a:rPr>
              <a:t> sree V S V</a:t>
            </a:r>
          </a:p>
          <a:p>
            <a:pPr marL="0" indent="0">
              <a:lnSpc>
                <a:spcPct val="150000"/>
              </a:lnSpc>
              <a:spcBef>
                <a:spcPts val="0"/>
              </a:spcBef>
              <a:spcAft>
                <a:spcPts val="1600"/>
              </a:spcAft>
              <a:buSzPts val="1800"/>
              <a:buFont typeface="Arial" panose="020B0604020202020204" pitchFamily="34" charset="0"/>
              <a:buNone/>
            </a:pPr>
            <a:endParaRPr lang="en-IN" sz="15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52516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452284" y="259046"/>
            <a:ext cx="8888361" cy="74384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800" b="1" dirty="0">
                <a:solidFill>
                  <a:srgbClr val="F28E08"/>
                </a:solidFill>
                <a:latin typeface="Segoe UI" panose="020B0502040204020203" pitchFamily="34" charset="0"/>
                <a:cs typeface="Segoe UI" panose="020B0502040204020203" pitchFamily="34" charset="0"/>
              </a:rPr>
              <a:t>Problem Statement</a:t>
            </a:r>
            <a:endParaRPr sz="2800" b="1" dirty="0">
              <a:solidFill>
                <a:srgbClr val="F28E08"/>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277F67E9-B5FE-80BA-673A-1391F9D2EE37}"/>
              </a:ext>
            </a:extLst>
          </p:cNvPr>
          <p:cNvSpPr txBox="1"/>
          <p:nvPr/>
        </p:nvSpPr>
        <p:spPr>
          <a:xfrm>
            <a:off x="975360" y="1081549"/>
            <a:ext cx="10154756" cy="830997"/>
          </a:xfrm>
          <a:prstGeom prst="rect">
            <a:avLst/>
          </a:prstGeom>
          <a:noFill/>
        </p:spPr>
        <p:txBody>
          <a:bodyPr wrap="square">
            <a:spAutoFit/>
          </a:bodyPr>
          <a:lstStyle/>
          <a:p>
            <a:pPr algn="ctr"/>
            <a:r>
              <a:rPr lang="en-US" sz="2400" b="1" dirty="0">
                <a:solidFill>
                  <a:schemeClr val="accent2">
                    <a:lumMod val="75000"/>
                  </a:schemeClr>
                </a:solidFill>
                <a:latin typeface="Segoe UI" panose="020B0502040204020203" pitchFamily="34" charset="0"/>
                <a:cs typeface="Segoe UI" panose="020B0502040204020203" pitchFamily="34" charset="0"/>
              </a:rPr>
              <a:t>Automating and Optimizing Loan Application Process with an AI-powered Financial Advisory Chatbot</a:t>
            </a:r>
            <a:endParaRPr lang="en-IN" sz="2400" b="1" dirty="0">
              <a:solidFill>
                <a:schemeClr val="accent2">
                  <a:lumMod val="75000"/>
                </a:schemeClr>
              </a:soli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3BEC2AA9-79BF-452A-02AC-3ACB25F456D7}"/>
              </a:ext>
            </a:extLst>
          </p:cNvPr>
          <p:cNvSpPr txBox="1"/>
          <p:nvPr/>
        </p:nvSpPr>
        <p:spPr>
          <a:xfrm>
            <a:off x="1219200" y="2411720"/>
            <a:ext cx="9479280" cy="2862322"/>
          </a:xfrm>
          <a:prstGeom prst="rect">
            <a:avLst/>
          </a:prstGeom>
          <a:noFill/>
        </p:spPr>
        <p:txBody>
          <a:bodyPr wrap="square">
            <a:spAutoFit/>
          </a:bodyPr>
          <a:lstStyle/>
          <a:p>
            <a:r>
              <a:rPr lang="en-IN" sz="2000" dirty="0">
                <a:latin typeface="Segoe UI" pitchFamily="34" charset="0"/>
                <a:cs typeface="Segoe UI" pitchFamily="34" charset="0"/>
              </a:rPr>
              <a:t>The current loan application process is inefficient, inaccessible, and impersonal. Manual data entry, paper forms, and multiple touchpoints cause slow processing times and applicant frustration. Complex loan options and eligibility criteria confuse borrowers, leading to errors, incomplete applications, and frequent rejections. Borrowers rarely receive tailored advice on suitable loan options. These issues discourage potential borrowers and result in missed business opportunities for lenders due to slow processing and high rejection rates. To enhance borrower experience and improve lender efficiency, the loan application process must be streamlined, more accessible, and personalized.</a:t>
            </a:r>
          </a:p>
        </p:txBody>
      </p:sp>
    </p:spTree>
    <p:extLst>
      <p:ext uri="{BB962C8B-B14F-4D97-AF65-F5344CB8AC3E}">
        <p14:creationId xmlns:p14="http://schemas.microsoft.com/office/powerpoint/2010/main" val="2755130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48;p2">
            <a:extLst>
              <a:ext uri="{FF2B5EF4-FFF2-40B4-BE49-F238E27FC236}">
                <a16:creationId xmlns:a16="http://schemas.microsoft.com/office/drawing/2014/main" id="{043E84EA-1268-70A0-4809-F6B461B3FF36}"/>
              </a:ext>
            </a:extLst>
          </p:cNvPr>
          <p:cNvSpPr txBox="1"/>
          <p:nvPr/>
        </p:nvSpPr>
        <p:spPr>
          <a:xfrm>
            <a:off x="368054" y="502969"/>
            <a:ext cx="11265146" cy="7438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2800" b="1" u="none" strike="noStrike" cap="none" dirty="0">
                <a:solidFill>
                  <a:srgbClr val="F28E08"/>
                </a:solidFill>
                <a:highlight>
                  <a:srgbClr val="FFFFFF"/>
                </a:highlight>
                <a:latin typeface="Segoe UI" panose="020B0502040204020203" pitchFamily="34" charset="0"/>
                <a:ea typeface="Lato"/>
                <a:cs typeface="Segoe UI" panose="020B0502040204020203" pitchFamily="34" charset="0"/>
                <a:sym typeface="Lato"/>
              </a:rPr>
              <a:t>Why did we decide to solve this Problem statement ?</a:t>
            </a:r>
          </a:p>
          <a:p>
            <a:pPr marL="0" marR="0" lvl="0" indent="0" algn="l" rtl="0">
              <a:lnSpc>
                <a:spcPct val="100000"/>
              </a:lnSpc>
              <a:spcBef>
                <a:spcPts val="0"/>
              </a:spcBef>
              <a:spcAft>
                <a:spcPts val="0"/>
              </a:spcAft>
              <a:buClr>
                <a:srgbClr val="000000"/>
              </a:buClr>
              <a:buSzPts val="1400"/>
              <a:buFont typeface="Arial"/>
              <a:buNone/>
            </a:pPr>
            <a:r>
              <a:rPr lang="en" sz="2800" b="1" dirty="0">
                <a:highlight>
                  <a:srgbClr val="FFFFFF"/>
                </a:highlight>
                <a:latin typeface="Segoe UI" panose="020B0502040204020203" pitchFamily="34" charset="0"/>
                <a:ea typeface="Lato"/>
                <a:cs typeface="Segoe UI" panose="020B0502040204020203" pitchFamily="34" charset="0"/>
                <a:sym typeface="Lato"/>
              </a:rPr>
              <a:t>    </a:t>
            </a:r>
          </a:p>
          <a:p>
            <a:pPr marL="0" marR="0" lvl="0" indent="0" algn="l" rtl="0">
              <a:lnSpc>
                <a:spcPct val="100000"/>
              </a:lnSpc>
              <a:spcBef>
                <a:spcPts val="0"/>
              </a:spcBef>
              <a:spcAft>
                <a:spcPts val="0"/>
              </a:spcAft>
              <a:buClr>
                <a:srgbClr val="000000"/>
              </a:buClr>
              <a:buSzPts val="1400"/>
              <a:buFont typeface="Arial"/>
              <a:buNone/>
            </a:pPr>
            <a:r>
              <a:rPr lang="en" sz="2800" b="1" u="none" strike="noStrike" cap="none" dirty="0">
                <a:solidFill>
                  <a:schemeClr val="tx1"/>
                </a:solidFill>
                <a:highlight>
                  <a:srgbClr val="FFFFFF"/>
                </a:highlight>
                <a:latin typeface="Segoe UI" panose="020B0502040204020203" pitchFamily="34" charset="0"/>
                <a:ea typeface="Lato"/>
                <a:cs typeface="Segoe UI" panose="020B0502040204020203" pitchFamily="34" charset="0"/>
                <a:sym typeface="Lato"/>
              </a:rPr>
              <a:t>      </a:t>
            </a:r>
            <a:endParaRPr sz="2800" b="1" u="none" strike="noStrike" cap="none" dirty="0">
              <a:solidFill>
                <a:schemeClr val="tx1"/>
              </a:solidFill>
              <a:latin typeface="Segoe UI" panose="020B0502040204020203" pitchFamily="34" charset="0"/>
              <a:ea typeface="Lato"/>
              <a:cs typeface="Segoe UI" panose="020B0502040204020203" pitchFamily="34" charset="0"/>
              <a:sym typeface="Lato"/>
            </a:endParaRPr>
          </a:p>
        </p:txBody>
      </p:sp>
      <p:sp>
        <p:nvSpPr>
          <p:cNvPr id="9" name="Rectangle 2">
            <a:extLst>
              <a:ext uri="{FF2B5EF4-FFF2-40B4-BE49-F238E27FC236}">
                <a16:creationId xmlns:a16="http://schemas.microsoft.com/office/drawing/2014/main" id="{496E5DE2-E9D2-70B0-4AE7-DA653EF2C5B2}"/>
              </a:ext>
            </a:extLst>
          </p:cNvPr>
          <p:cNvSpPr>
            <a:spLocks noChangeArrowheads="1"/>
          </p:cNvSpPr>
          <p:nvPr/>
        </p:nvSpPr>
        <p:spPr bwMode="auto">
          <a:xfrm>
            <a:off x="368054" y="1221165"/>
            <a:ext cx="11498826" cy="466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Segoe UI" pitchFamily="34" charset="0"/>
                <a:cs typeface="Segoe UI" pitchFamily="34" charset="0"/>
              </a:rPr>
              <a:t>Time-Consuming Traditional Methods</a:t>
            </a:r>
            <a:r>
              <a:rPr kumimoji="0" lang="en-US" altLang="en-US" sz="1800" b="0" i="0" u="none" strike="noStrike" cap="none" normalizeH="0" baseline="0" dirty="0">
                <a:ln>
                  <a:noFill/>
                </a:ln>
                <a:solidFill>
                  <a:schemeClr val="tx1"/>
                </a:solidFill>
                <a:effectLst/>
                <a:latin typeface="Segoe UI" pitchFamily="34" charset="0"/>
                <a:cs typeface="Segoe UI" pitchFamily="34" charset="0"/>
              </a:rPr>
              <a:t>: Visiting banks and consulting loan officers take considerable time.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Segoe UI" pitchFamily="34" charset="0"/>
                <a:cs typeface="Segoe UI" pitchFamily="34" charset="0"/>
              </a:rPr>
              <a:t>Error-Prone Manual Applications</a:t>
            </a:r>
            <a:r>
              <a:rPr kumimoji="0" lang="en-US" altLang="en-US" sz="1800" b="0" i="0" u="none" strike="noStrike" cap="none" normalizeH="0" baseline="0" dirty="0">
                <a:ln>
                  <a:noFill/>
                </a:ln>
                <a:solidFill>
                  <a:schemeClr val="tx1"/>
                </a:solidFill>
                <a:effectLst/>
                <a:latin typeface="Segoe UI" pitchFamily="34" charset="0"/>
                <a:cs typeface="Segoe UI" pitchFamily="34" charset="0"/>
              </a:rPr>
              <a:t>: Filling out applications manually often leads to errors.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Segoe UI" pitchFamily="34" charset="0"/>
                <a:cs typeface="Segoe UI" pitchFamily="34" charset="0"/>
              </a:rPr>
              <a:t>Inefficiencies and Poor User Experience</a:t>
            </a:r>
            <a:r>
              <a:rPr kumimoji="0" lang="en-US" altLang="en-US" sz="1800" b="0" i="0" u="none" strike="noStrike" cap="none" normalizeH="0" baseline="0" dirty="0">
                <a:ln>
                  <a:noFill/>
                </a:ln>
                <a:solidFill>
                  <a:schemeClr val="tx1"/>
                </a:solidFill>
                <a:effectLst/>
                <a:latin typeface="Segoe UI" pitchFamily="34" charset="0"/>
                <a:cs typeface="Segoe UI" pitchFamily="34" charset="0"/>
              </a:rPr>
              <a:t>: These issues result in inefficiencies and an unsatisfactory user experience.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Segoe UI" pitchFamily="34" charset="0"/>
                <a:cs typeface="Segoe UI" pitchFamily="34" charset="0"/>
              </a:rPr>
              <a:t>Complex Paperwork Requirements</a:t>
            </a:r>
            <a:r>
              <a:rPr kumimoji="0" lang="en-US" altLang="en-US" sz="1800" b="0" i="0" u="none" strike="noStrike" cap="none" normalizeH="0" baseline="0" dirty="0">
                <a:ln>
                  <a:noFill/>
                </a:ln>
                <a:solidFill>
                  <a:schemeClr val="tx1"/>
                </a:solidFill>
                <a:effectLst/>
                <a:latin typeface="Segoe UI" pitchFamily="34" charset="0"/>
                <a:cs typeface="Segoe UI" pitchFamily="34" charset="0"/>
              </a:rPr>
              <a:t>: Confusing paperwork can delay loan processing.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Segoe UI" pitchFamily="34" charset="0"/>
                <a:cs typeface="Segoe UI" pitchFamily="34" charset="0"/>
              </a:rPr>
              <a:t>Limited Accessibility to Personalized Advice</a:t>
            </a:r>
            <a:r>
              <a:rPr kumimoji="0" lang="en-US" altLang="en-US" sz="1800" b="0" i="0" u="none" strike="noStrike" cap="none" normalizeH="0" baseline="0" dirty="0">
                <a:ln>
                  <a:noFill/>
                </a:ln>
                <a:solidFill>
                  <a:schemeClr val="tx1"/>
                </a:solidFill>
                <a:effectLst/>
                <a:latin typeface="Segoe UI" pitchFamily="34" charset="0"/>
                <a:cs typeface="Segoe UI" pitchFamily="34" charset="0"/>
              </a:rPr>
              <a:t>: Lack of personalized financial guidance complicates decision-making.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Segoe UI" pitchFamily="34" charset="0"/>
                <a:cs typeface="Segoe UI" pitchFamily="34" charset="0"/>
              </a:rPr>
              <a:t>Navigating Multiple Loan Schemes</a:t>
            </a:r>
            <a:r>
              <a:rPr kumimoji="0" lang="en-US" altLang="en-US" sz="1800" b="0" i="0" u="none" strike="noStrike" cap="none" normalizeH="0" baseline="0" dirty="0">
                <a:ln>
                  <a:noFill/>
                </a:ln>
                <a:solidFill>
                  <a:schemeClr val="tx1"/>
                </a:solidFill>
                <a:effectLst/>
                <a:latin typeface="Segoe UI" pitchFamily="34" charset="0"/>
                <a:cs typeface="Segoe UI" pitchFamily="34" charset="0"/>
              </a:rPr>
              <a:t>: Users struggle to choose the most suitable loan option from many available schemes.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Segoe UI" pitchFamily="34" charset="0"/>
                <a:cs typeface="Segoe UI" pitchFamily="34" charset="0"/>
              </a:rPr>
              <a:t>Managing Timely Interest Payments</a:t>
            </a:r>
            <a:r>
              <a:rPr kumimoji="0" lang="en-US" altLang="en-US" sz="1800" b="0" i="0" u="none" strike="noStrike" cap="none" normalizeH="0" baseline="0" dirty="0">
                <a:ln>
                  <a:noFill/>
                </a:ln>
                <a:solidFill>
                  <a:schemeClr val="tx1"/>
                </a:solidFill>
                <a:effectLst/>
                <a:latin typeface="Segoe UI" pitchFamily="34" charset="0"/>
                <a:cs typeface="Segoe UI" pitchFamily="34" charset="0"/>
              </a:rPr>
              <a:t>: Users often find it difficult to manage interest payments due to forgetfulness or inadequate preparation. </a:t>
            </a:r>
          </a:p>
        </p:txBody>
      </p:sp>
    </p:spTree>
    <p:extLst>
      <p:ext uri="{BB962C8B-B14F-4D97-AF65-F5344CB8AC3E}">
        <p14:creationId xmlns:p14="http://schemas.microsoft.com/office/powerpoint/2010/main" val="3015111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406400" y="239710"/>
            <a:ext cx="8774629" cy="576000"/>
          </a:xfrm>
          <a:prstGeom prst="rect">
            <a:avLst/>
          </a:prstGeom>
          <a:noFill/>
          <a:ln>
            <a:noFill/>
          </a:ln>
        </p:spPr>
        <p:txBody>
          <a:bodyPr spcFirstLastPara="1" wrap="square" lIns="91425" tIns="91425" rIns="91425" bIns="91425" anchor="t" anchorCtr="0">
            <a:noAutofit/>
          </a:bodyPr>
          <a:lstStyle/>
          <a:p>
            <a:pPr>
              <a:lnSpc>
                <a:spcPct val="100000"/>
              </a:lnSpc>
              <a:spcBef>
                <a:spcPts val="0"/>
              </a:spcBef>
              <a:buSzPts val="2800"/>
            </a:pPr>
            <a:r>
              <a:rPr lang="en-IN" sz="2800" b="1" dirty="0">
                <a:solidFill>
                  <a:srgbClr val="F28E08"/>
                </a:solidFill>
                <a:latin typeface="Segoe UI" panose="020B0502040204020203" pitchFamily="34" charset="0"/>
                <a:cs typeface="Segoe UI" panose="020B0502040204020203" pitchFamily="34" charset="0"/>
              </a:rPr>
              <a:t>Pre-Requisite</a:t>
            </a:r>
            <a:endParaRPr sz="2800" b="1" dirty="0">
              <a:solidFill>
                <a:srgbClr val="F28E08"/>
              </a:solidFill>
              <a:latin typeface="Segoe UI" panose="020B0502040204020203" pitchFamily="34" charset="0"/>
              <a:cs typeface="Segoe UI" panose="020B0502040204020203" pitchFamily="34" charset="0"/>
            </a:endParaRPr>
          </a:p>
        </p:txBody>
      </p:sp>
      <p:sp>
        <p:nvSpPr>
          <p:cNvPr id="5" name="Google Shape;348;p2">
            <a:extLst>
              <a:ext uri="{FF2B5EF4-FFF2-40B4-BE49-F238E27FC236}">
                <a16:creationId xmlns:a16="http://schemas.microsoft.com/office/drawing/2014/main" id="{043E84EA-1268-70A0-4809-F6B461B3FF36}"/>
              </a:ext>
            </a:extLst>
          </p:cNvPr>
          <p:cNvSpPr txBox="1"/>
          <p:nvPr/>
        </p:nvSpPr>
        <p:spPr>
          <a:xfrm>
            <a:off x="406400" y="619432"/>
            <a:ext cx="10298307" cy="4623128"/>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lang="en-IN" b="1" dirty="0">
              <a:highlight>
                <a:srgbClr val="FFFFFF"/>
              </a:highlight>
              <a:latin typeface="Segoe UI" panose="020B0502040204020203" pitchFamily="34" charset="0"/>
              <a:ea typeface="Lato"/>
              <a:cs typeface="Segoe UI" panose="020B0502040204020203" pitchFamily="34" charset="0"/>
              <a:sym typeface="Lato"/>
            </a:endParaRPr>
          </a:p>
          <a:p>
            <a:pPr marL="285750" marR="0" lvl="0" indent="-285750" algn="l" rtl="0">
              <a:lnSpc>
                <a:spcPct val="150000"/>
              </a:lnSpc>
              <a:spcBef>
                <a:spcPts val="0"/>
              </a:spcBef>
              <a:spcAft>
                <a:spcPts val="0"/>
              </a:spcAft>
              <a:buClr>
                <a:srgbClr val="000000"/>
              </a:buClr>
              <a:buSzPts val="1400"/>
              <a:buFont typeface="Arial" panose="020B0604020202020204" pitchFamily="34" charset="0"/>
              <a:buChar char="•"/>
            </a:pPr>
            <a:r>
              <a:rPr lang="en-US" b="1" u="none" strike="noStrike" cap="none" dirty="0">
                <a:solidFill>
                  <a:schemeClr val="tx1"/>
                </a:solidFill>
                <a:highlight>
                  <a:srgbClr val="FFFFFF"/>
                </a:highlight>
                <a:latin typeface="Segoe UI" panose="020B0502040204020203" pitchFamily="34" charset="0"/>
                <a:ea typeface="Lato"/>
                <a:cs typeface="Segoe UI" panose="020B0502040204020203" pitchFamily="34" charset="0"/>
                <a:sym typeface="Lato"/>
              </a:rPr>
              <a:t>Digital lending platforms : </a:t>
            </a:r>
            <a:r>
              <a:rPr lang="en-US" u="none" strike="noStrike" cap="none" dirty="0">
                <a:solidFill>
                  <a:schemeClr val="tx1"/>
                </a:solidFill>
                <a:highlight>
                  <a:srgbClr val="FFFFFF"/>
                </a:highlight>
                <a:latin typeface="Segoe UI" panose="020B0502040204020203" pitchFamily="34" charset="0"/>
                <a:ea typeface="Lato"/>
                <a:cs typeface="Segoe UI" panose="020B0502040204020203" pitchFamily="34" charset="0"/>
                <a:sym typeface="Lato"/>
              </a:rPr>
              <a:t>Digital lending platforms like Rocket Mortgage and Quicken Loans offer online applications, automated credit checks, and document verification, speeding up processing and enhancing convenience.</a:t>
            </a:r>
          </a:p>
          <a:p>
            <a:pPr marL="285750" marR="0" lvl="0" indent="-285750" algn="l" rtl="0">
              <a:lnSpc>
                <a:spcPct val="150000"/>
              </a:lnSpc>
              <a:spcBef>
                <a:spcPts val="0"/>
              </a:spcBef>
              <a:spcAft>
                <a:spcPts val="0"/>
              </a:spcAft>
              <a:buClr>
                <a:srgbClr val="000000"/>
              </a:buClr>
              <a:buSzPts val="1400"/>
              <a:buFont typeface="Arial" panose="020B0604020202020204" pitchFamily="34" charset="0"/>
              <a:buChar char="•"/>
            </a:pPr>
            <a:r>
              <a:rPr lang="en-US" b="1" u="none" strike="noStrike" cap="none" dirty="0">
                <a:solidFill>
                  <a:schemeClr val="tx1"/>
                </a:solidFill>
                <a:highlight>
                  <a:srgbClr val="FFFFFF"/>
                </a:highlight>
                <a:latin typeface="Segoe UI" panose="020B0502040204020203" pitchFamily="34" charset="0"/>
                <a:ea typeface="Lato"/>
                <a:cs typeface="Segoe UI" panose="020B0502040204020203" pitchFamily="34" charset="0"/>
                <a:sym typeface="Lato"/>
              </a:rPr>
              <a:t>CRM systems </a:t>
            </a:r>
            <a:r>
              <a:rPr lang="en-US" u="none" strike="noStrike" cap="none" dirty="0">
                <a:solidFill>
                  <a:schemeClr val="tx1"/>
                </a:solidFill>
                <a:highlight>
                  <a:srgbClr val="FFFFFF"/>
                </a:highlight>
                <a:latin typeface="Segoe UI" panose="020B0502040204020203" pitchFamily="34" charset="0"/>
                <a:ea typeface="Lato"/>
                <a:cs typeface="Segoe UI" panose="020B0502040204020203" pitchFamily="34" charset="0"/>
                <a:sym typeface="Lato"/>
              </a:rPr>
              <a:t>such as Salesforce and </a:t>
            </a:r>
            <a:r>
              <a:rPr lang="en-US" u="none" strike="noStrike" cap="none" dirty="0" err="1">
                <a:solidFill>
                  <a:schemeClr val="tx1"/>
                </a:solidFill>
                <a:highlight>
                  <a:srgbClr val="FFFFFF"/>
                </a:highlight>
                <a:latin typeface="Segoe UI" panose="020B0502040204020203" pitchFamily="34" charset="0"/>
                <a:ea typeface="Lato"/>
                <a:cs typeface="Segoe UI" panose="020B0502040204020203" pitchFamily="34" charset="0"/>
                <a:sym typeface="Lato"/>
              </a:rPr>
              <a:t>Zoho</a:t>
            </a:r>
            <a:r>
              <a:rPr lang="en-US" u="none" strike="noStrike" cap="none" dirty="0">
                <a:solidFill>
                  <a:schemeClr val="tx1"/>
                </a:solidFill>
                <a:highlight>
                  <a:srgbClr val="FFFFFF"/>
                </a:highlight>
                <a:latin typeface="Segoe UI" panose="020B0502040204020203" pitchFamily="34" charset="0"/>
                <a:ea typeface="Lato"/>
                <a:cs typeface="Segoe UI" panose="020B0502040204020203" pitchFamily="34" charset="0"/>
                <a:sym typeface="Lato"/>
              </a:rPr>
              <a:t> CRM centralize borrower information, automate follow-ups, and streamline approval processes, improving organization and communication.</a:t>
            </a:r>
          </a:p>
          <a:p>
            <a:pPr marL="285750" marR="0" lvl="0" indent="-285750" algn="l" rtl="0">
              <a:lnSpc>
                <a:spcPct val="150000"/>
              </a:lnSpc>
              <a:spcBef>
                <a:spcPts val="0"/>
              </a:spcBef>
              <a:spcAft>
                <a:spcPts val="0"/>
              </a:spcAft>
              <a:buClr>
                <a:srgbClr val="000000"/>
              </a:buClr>
              <a:buSzPts val="1400"/>
              <a:buFont typeface="Arial" panose="020B0604020202020204" pitchFamily="34" charset="0"/>
              <a:buChar char="•"/>
            </a:pPr>
            <a:r>
              <a:rPr lang="en-US" b="1" u="none" strike="noStrike" cap="none" dirty="0">
                <a:solidFill>
                  <a:schemeClr val="tx1"/>
                </a:solidFill>
                <a:highlight>
                  <a:srgbClr val="FFFFFF"/>
                </a:highlight>
                <a:latin typeface="Segoe UI" panose="020B0502040204020203" pitchFamily="34" charset="0"/>
                <a:ea typeface="Lato"/>
                <a:cs typeface="Segoe UI" panose="020B0502040204020203" pitchFamily="34" charset="0"/>
                <a:sym typeface="Lato"/>
              </a:rPr>
              <a:t>Self-service portals </a:t>
            </a:r>
            <a:r>
              <a:rPr lang="en-US" u="none" strike="noStrike" cap="none" dirty="0">
                <a:solidFill>
                  <a:schemeClr val="tx1"/>
                </a:solidFill>
                <a:highlight>
                  <a:srgbClr val="FFFFFF"/>
                </a:highlight>
                <a:latin typeface="Segoe UI" panose="020B0502040204020203" pitchFamily="34" charset="0"/>
                <a:ea typeface="Lato"/>
                <a:cs typeface="Segoe UI" panose="020B0502040204020203" pitchFamily="34" charset="0"/>
                <a:sym typeface="Lato"/>
              </a:rPr>
              <a:t>from major banks allow borrowers to initiate and track applications online, upload documents, and receive personalized loan offers and real-time updates, reducing bank visits and empowering borrowers.</a:t>
            </a:r>
          </a:p>
          <a:p>
            <a:pPr marL="285750" marR="0" lvl="0" indent="-285750" algn="l" rtl="0">
              <a:lnSpc>
                <a:spcPct val="150000"/>
              </a:lnSpc>
              <a:spcBef>
                <a:spcPts val="0"/>
              </a:spcBef>
              <a:spcAft>
                <a:spcPts val="0"/>
              </a:spcAft>
              <a:buClr>
                <a:srgbClr val="000000"/>
              </a:buClr>
              <a:buSzPts val="1400"/>
              <a:buFont typeface="Arial" panose="020B0604020202020204" pitchFamily="34" charset="0"/>
              <a:buChar char="•"/>
            </a:pPr>
            <a:r>
              <a:rPr lang="en-US" b="1" u="none" strike="noStrike" cap="none" dirty="0">
                <a:solidFill>
                  <a:schemeClr val="tx1"/>
                </a:solidFill>
                <a:highlight>
                  <a:srgbClr val="FFFFFF"/>
                </a:highlight>
                <a:latin typeface="Segoe UI" panose="020B0502040204020203" pitchFamily="34" charset="0"/>
                <a:ea typeface="Lato"/>
                <a:cs typeface="Segoe UI" panose="020B0502040204020203" pitchFamily="34" charset="0"/>
                <a:sym typeface="Lato"/>
              </a:rPr>
              <a:t>Online financial tools </a:t>
            </a:r>
            <a:r>
              <a:rPr lang="en-US" u="none" strike="noStrike" cap="none" dirty="0">
                <a:solidFill>
                  <a:schemeClr val="tx1"/>
                </a:solidFill>
                <a:highlight>
                  <a:srgbClr val="FFFFFF"/>
                </a:highlight>
                <a:latin typeface="Segoe UI" panose="020B0502040204020203" pitchFamily="34" charset="0"/>
                <a:ea typeface="Lato"/>
                <a:cs typeface="Segoe UI" panose="020B0502040204020203" pitchFamily="34" charset="0"/>
                <a:sym typeface="Lato"/>
              </a:rPr>
              <a:t>from Bankrate and NerdWallet provide loan calculators, product comparisons, and financial planning resources, aiding decision-making.</a:t>
            </a:r>
          </a:p>
          <a:p>
            <a:pPr marL="285750" marR="0" lvl="0" indent="-285750" algn="l" rtl="0">
              <a:lnSpc>
                <a:spcPct val="150000"/>
              </a:lnSpc>
              <a:spcBef>
                <a:spcPts val="0"/>
              </a:spcBef>
              <a:spcAft>
                <a:spcPts val="0"/>
              </a:spcAft>
              <a:buClr>
                <a:srgbClr val="000000"/>
              </a:buClr>
              <a:buSzPts val="1400"/>
              <a:buFont typeface="Arial" panose="020B0604020202020204" pitchFamily="34" charset="0"/>
              <a:buChar char="•"/>
            </a:pPr>
            <a:r>
              <a:rPr lang="en-US" b="1" u="none" strike="noStrike" cap="none" dirty="0">
                <a:solidFill>
                  <a:schemeClr val="tx1"/>
                </a:solidFill>
                <a:highlight>
                  <a:srgbClr val="FFFFFF"/>
                </a:highlight>
                <a:latin typeface="Segoe UI" panose="020B0502040204020203" pitchFamily="34" charset="0"/>
                <a:ea typeface="Lato"/>
                <a:cs typeface="Segoe UI" panose="020B0502040204020203" pitchFamily="34" charset="0"/>
                <a:sym typeface="Lato"/>
              </a:rPr>
              <a:t>E-banking and mobile banking </a:t>
            </a:r>
            <a:r>
              <a:rPr lang="en-US" u="none" strike="noStrike" cap="none" dirty="0">
                <a:solidFill>
                  <a:schemeClr val="tx1"/>
                </a:solidFill>
                <a:highlight>
                  <a:srgbClr val="FFFFFF"/>
                </a:highlight>
                <a:latin typeface="Segoe UI" panose="020B0502040204020203" pitchFamily="34" charset="0"/>
                <a:ea typeface="Lato"/>
                <a:cs typeface="Segoe UI" panose="020B0502040204020203" pitchFamily="34" charset="0"/>
                <a:sym typeface="Lato"/>
              </a:rPr>
              <a:t>apps like those from Ally Bank and Discover Bank offer mobile-friendly applications, push notifications, secure messaging, and access to financial education resources, enhancing accessibility and providing real-time updates.</a:t>
            </a:r>
            <a:endParaRPr lang="en-IN" u="none" strike="noStrike" cap="none" dirty="0">
              <a:solidFill>
                <a:schemeClr val="tx1"/>
              </a:solidFill>
              <a:highlight>
                <a:srgbClr val="FFFFFF"/>
              </a:highlight>
              <a:latin typeface="Segoe UI" panose="020B0502040204020203" pitchFamily="34" charset="0"/>
              <a:ea typeface="Lato"/>
              <a:cs typeface="Segoe UI" panose="020B0502040204020203" pitchFamily="34" charset="0"/>
              <a:sym typeface="Lato"/>
            </a:endParaRPr>
          </a:p>
        </p:txBody>
      </p:sp>
    </p:spTree>
    <p:extLst>
      <p:ext uri="{BB962C8B-B14F-4D97-AF65-F5344CB8AC3E}">
        <p14:creationId xmlns:p14="http://schemas.microsoft.com/office/powerpoint/2010/main" val="3457856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536030" y="229549"/>
            <a:ext cx="8238599" cy="62697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dirty="0">
                <a:solidFill>
                  <a:srgbClr val="F28E08"/>
                </a:solidFill>
                <a:latin typeface="Segoe UI" panose="020B0502040204020203" pitchFamily="34" charset="0"/>
                <a:cs typeface="Segoe UI" panose="020B0502040204020203" pitchFamily="34" charset="0"/>
              </a:rPr>
              <a:t>Tools or resources</a:t>
            </a:r>
          </a:p>
        </p:txBody>
      </p:sp>
      <p:sp>
        <p:nvSpPr>
          <p:cNvPr id="5" name="Google Shape;348;p2">
            <a:extLst>
              <a:ext uri="{FF2B5EF4-FFF2-40B4-BE49-F238E27FC236}">
                <a16:creationId xmlns:a16="http://schemas.microsoft.com/office/drawing/2014/main" id="{043E84EA-1268-70A0-4809-F6B461B3FF36}"/>
              </a:ext>
            </a:extLst>
          </p:cNvPr>
          <p:cNvSpPr txBox="1"/>
          <p:nvPr/>
        </p:nvSpPr>
        <p:spPr>
          <a:xfrm>
            <a:off x="753532" y="1151299"/>
            <a:ext cx="9776815" cy="4757888"/>
          </a:xfrm>
          <a:prstGeom prst="rect">
            <a:avLst/>
          </a:prstGeom>
          <a:noFill/>
          <a:ln>
            <a:noFill/>
          </a:ln>
        </p:spPr>
        <p:txBody>
          <a:bodyPr spcFirstLastPara="1" wrap="square" lIns="91425" tIns="91425" rIns="91425" bIns="91425" anchor="t" anchorCtr="0">
            <a:noAutofit/>
          </a:bodyPr>
          <a:lstStyle/>
          <a:p>
            <a:pPr lvl="0">
              <a:buClr>
                <a:srgbClr val="000000"/>
              </a:buClr>
              <a:buSzPts val="1400"/>
            </a:pPr>
            <a:r>
              <a:rPr lang="en-US" sz="1600" dirty="0">
                <a:highlight>
                  <a:srgbClr val="FFFFFF"/>
                </a:highlight>
                <a:latin typeface="Segoe UI" panose="020B0502040204020203" pitchFamily="34" charset="0"/>
                <a:ea typeface="Lato"/>
                <a:cs typeface="Segoe UI" panose="020B0502040204020203" pitchFamily="34" charset="0"/>
                <a:sym typeface="Lato"/>
              </a:rPr>
              <a:t>1</a:t>
            </a:r>
            <a:r>
              <a:rPr lang="en-US" dirty="0">
                <a:highlight>
                  <a:srgbClr val="FFFFFF"/>
                </a:highlight>
                <a:latin typeface="Segoe UI" panose="020B0502040204020203" pitchFamily="34" charset="0"/>
                <a:ea typeface="Lato"/>
                <a:cs typeface="Segoe UI" panose="020B0502040204020203" pitchFamily="34" charset="0"/>
                <a:sym typeface="Lato"/>
              </a:rPr>
              <a:t>.</a:t>
            </a:r>
            <a:r>
              <a:rPr lang="en-US" b="1" dirty="0">
                <a:highlight>
                  <a:srgbClr val="FFFFFF"/>
                </a:highlight>
                <a:latin typeface="Segoe UI" panose="020B0502040204020203" pitchFamily="34" charset="0"/>
                <a:ea typeface="Lato"/>
                <a:cs typeface="Segoe UI" panose="020B0502040204020203" pitchFamily="34" charset="0"/>
                <a:sym typeface="Lato"/>
              </a:rPr>
              <a:t>    Azure Cognitive Services (Language Understanding - LUIS):</a:t>
            </a:r>
          </a:p>
          <a:p>
            <a:pPr lvl="0">
              <a:buClr>
                <a:srgbClr val="000000"/>
              </a:buClr>
              <a:buSzPts val="1400"/>
            </a:pPr>
            <a:r>
              <a:rPr lang="en-US" dirty="0">
                <a:highlight>
                  <a:srgbClr val="FFFFFF"/>
                </a:highlight>
                <a:latin typeface="Segoe UI" panose="020B0502040204020203" pitchFamily="34" charset="0"/>
                <a:ea typeface="Lato"/>
                <a:cs typeface="Segoe UI" panose="020B0502040204020203" pitchFamily="34" charset="0"/>
                <a:sym typeface="Lato"/>
              </a:rPr>
              <a:t>Enhances </a:t>
            </a:r>
            <a:r>
              <a:rPr lang="en-US" dirty="0" err="1">
                <a:highlight>
                  <a:srgbClr val="FFFFFF"/>
                </a:highlight>
                <a:latin typeface="Segoe UI" panose="020B0502040204020203" pitchFamily="34" charset="0"/>
                <a:ea typeface="Lato"/>
                <a:cs typeface="Segoe UI" panose="020B0502040204020203" pitchFamily="34" charset="0"/>
                <a:sym typeface="Lato"/>
              </a:rPr>
              <a:t>chatbot's</a:t>
            </a:r>
            <a:r>
              <a:rPr lang="en-US" dirty="0">
                <a:highlight>
                  <a:srgbClr val="FFFFFF"/>
                </a:highlight>
                <a:latin typeface="Segoe UI" panose="020B0502040204020203" pitchFamily="34" charset="0"/>
                <a:ea typeface="Lato"/>
                <a:cs typeface="Segoe UI" panose="020B0502040204020203" pitchFamily="34" charset="0"/>
                <a:sym typeface="Lato"/>
              </a:rPr>
              <a:t> ability to understand user intents and extract entities from natural language input, improving loan eligibility assessment and product recommendations.</a:t>
            </a:r>
          </a:p>
          <a:p>
            <a:pPr lvl="0">
              <a:buClr>
                <a:srgbClr val="000000"/>
              </a:buClr>
              <a:buSzPts val="1400"/>
            </a:pPr>
            <a:endParaRPr lang="en-US" dirty="0">
              <a:highlight>
                <a:srgbClr val="FFFFFF"/>
              </a:highlight>
              <a:latin typeface="Segoe UI" panose="020B0502040204020203" pitchFamily="34" charset="0"/>
              <a:ea typeface="Lato"/>
              <a:cs typeface="Segoe UI" panose="020B0502040204020203" pitchFamily="34" charset="0"/>
              <a:sym typeface="Lato"/>
            </a:endParaRPr>
          </a:p>
          <a:p>
            <a:pPr lvl="0">
              <a:buClr>
                <a:srgbClr val="000000"/>
              </a:buClr>
              <a:buSzPts val="1400"/>
            </a:pPr>
            <a:r>
              <a:rPr lang="en-US" dirty="0">
                <a:highlight>
                  <a:srgbClr val="FFFFFF"/>
                </a:highlight>
                <a:latin typeface="Segoe UI" panose="020B0502040204020203" pitchFamily="34" charset="0"/>
                <a:ea typeface="Lato"/>
                <a:cs typeface="Segoe UI" panose="020B0502040204020203" pitchFamily="34" charset="0"/>
                <a:sym typeface="Lato"/>
              </a:rPr>
              <a:t>2.</a:t>
            </a:r>
            <a:r>
              <a:rPr lang="en-US" b="1" dirty="0">
                <a:highlight>
                  <a:srgbClr val="FFFFFF"/>
                </a:highlight>
                <a:latin typeface="Segoe UI" panose="020B0502040204020203" pitchFamily="34" charset="0"/>
                <a:ea typeface="Lato"/>
                <a:cs typeface="Segoe UI" panose="020B0502040204020203" pitchFamily="34" charset="0"/>
                <a:sym typeface="Lato"/>
              </a:rPr>
              <a:t>    Azure Machine Learning:</a:t>
            </a:r>
          </a:p>
          <a:p>
            <a:pPr lvl="0">
              <a:buClr>
                <a:srgbClr val="000000"/>
              </a:buClr>
              <a:buSzPts val="1400"/>
            </a:pPr>
            <a:r>
              <a:rPr lang="en-US" dirty="0">
                <a:highlight>
                  <a:srgbClr val="FFFFFF"/>
                </a:highlight>
                <a:latin typeface="Segoe UI" panose="020B0502040204020203" pitchFamily="34" charset="0"/>
                <a:ea typeface="Lato"/>
                <a:cs typeface="Segoe UI" panose="020B0502040204020203" pitchFamily="34" charset="0"/>
                <a:sym typeface="Lato"/>
              </a:rPr>
              <a:t>Develops and deploys predictive models for analyzing user data, predicting loan eligibility, recommending loan schemes, and personalizing repayment schedules.</a:t>
            </a:r>
          </a:p>
          <a:p>
            <a:pPr lvl="0">
              <a:buClr>
                <a:srgbClr val="000000"/>
              </a:buClr>
              <a:buSzPts val="1400"/>
            </a:pPr>
            <a:endParaRPr lang="en-US" dirty="0">
              <a:highlight>
                <a:srgbClr val="FFFFFF"/>
              </a:highlight>
              <a:latin typeface="Segoe UI" panose="020B0502040204020203" pitchFamily="34" charset="0"/>
              <a:ea typeface="Lato"/>
              <a:cs typeface="Segoe UI" panose="020B0502040204020203" pitchFamily="34" charset="0"/>
              <a:sym typeface="Lato"/>
            </a:endParaRPr>
          </a:p>
          <a:p>
            <a:pPr lvl="0">
              <a:buClr>
                <a:srgbClr val="000000"/>
              </a:buClr>
              <a:buSzPts val="1400"/>
            </a:pPr>
            <a:r>
              <a:rPr lang="en-US" dirty="0">
                <a:highlight>
                  <a:srgbClr val="FFFFFF"/>
                </a:highlight>
                <a:latin typeface="Segoe UI" panose="020B0502040204020203" pitchFamily="34" charset="0"/>
                <a:ea typeface="Lato"/>
                <a:cs typeface="Segoe UI" panose="020B0502040204020203" pitchFamily="34" charset="0"/>
                <a:sym typeface="Lato"/>
              </a:rPr>
              <a:t>3.</a:t>
            </a:r>
            <a:r>
              <a:rPr lang="en-US" b="1" dirty="0">
                <a:highlight>
                  <a:srgbClr val="FFFFFF"/>
                </a:highlight>
                <a:latin typeface="Segoe UI" panose="020B0502040204020203" pitchFamily="34" charset="0"/>
                <a:ea typeface="Lato"/>
                <a:cs typeface="Segoe UI" panose="020B0502040204020203" pitchFamily="34" charset="0"/>
                <a:sym typeface="Lato"/>
              </a:rPr>
              <a:t>    Azure SQL Database:</a:t>
            </a:r>
          </a:p>
          <a:p>
            <a:pPr lvl="0">
              <a:buClr>
                <a:srgbClr val="000000"/>
              </a:buClr>
              <a:buSzPts val="1400"/>
            </a:pPr>
            <a:r>
              <a:rPr lang="en-US" dirty="0">
                <a:highlight>
                  <a:srgbClr val="FFFFFF"/>
                </a:highlight>
                <a:latin typeface="Segoe UI" panose="020B0502040204020203" pitchFamily="34" charset="0"/>
                <a:ea typeface="Lato"/>
                <a:cs typeface="Segoe UI" panose="020B0502040204020203" pitchFamily="34" charset="0"/>
                <a:sym typeface="Lato"/>
              </a:rPr>
              <a:t>Securely stores structured data including user profiles, loan applications, ensuring scalability, reliability, and high availability for </a:t>
            </a:r>
            <a:r>
              <a:rPr lang="en-US" dirty="0" err="1">
                <a:highlight>
                  <a:srgbClr val="FFFFFF"/>
                </a:highlight>
                <a:latin typeface="Segoe UI" panose="020B0502040204020203" pitchFamily="34" charset="0"/>
                <a:ea typeface="Lato"/>
                <a:cs typeface="Segoe UI" panose="020B0502040204020203" pitchFamily="34" charset="0"/>
                <a:sym typeface="Lato"/>
              </a:rPr>
              <a:t>chatbot</a:t>
            </a:r>
            <a:r>
              <a:rPr lang="en-US" dirty="0">
                <a:highlight>
                  <a:srgbClr val="FFFFFF"/>
                </a:highlight>
                <a:latin typeface="Segoe UI" panose="020B0502040204020203" pitchFamily="34" charset="0"/>
                <a:ea typeface="Lato"/>
                <a:cs typeface="Segoe UI" panose="020B0502040204020203" pitchFamily="34" charset="0"/>
                <a:sym typeface="Lato"/>
              </a:rPr>
              <a:t> operations.</a:t>
            </a:r>
          </a:p>
          <a:p>
            <a:pPr lvl="0">
              <a:buClr>
                <a:srgbClr val="000000"/>
              </a:buClr>
              <a:buSzPts val="1400"/>
            </a:pPr>
            <a:endParaRPr lang="en-US" dirty="0">
              <a:highlight>
                <a:srgbClr val="FFFFFF"/>
              </a:highlight>
              <a:latin typeface="Segoe UI" panose="020B0502040204020203" pitchFamily="34" charset="0"/>
              <a:ea typeface="Lato"/>
              <a:cs typeface="Segoe UI" panose="020B0502040204020203" pitchFamily="34" charset="0"/>
              <a:sym typeface="Lato"/>
            </a:endParaRPr>
          </a:p>
          <a:p>
            <a:pPr lvl="0">
              <a:buClr>
                <a:srgbClr val="000000"/>
              </a:buClr>
              <a:buSzPts val="1400"/>
            </a:pPr>
            <a:r>
              <a:rPr lang="en-US" dirty="0">
                <a:highlight>
                  <a:srgbClr val="FFFFFF"/>
                </a:highlight>
                <a:latin typeface="Segoe UI" panose="020B0502040204020203" pitchFamily="34" charset="0"/>
                <a:ea typeface="Lato"/>
                <a:cs typeface="Segoe UI" panose="020B0502040204020203" pitchFamily="34" charset="0"/>
                <a:sym typeface="Lato"/>
              </a:rPr>
              <a:t>4.</a:t>
            </a:r>
            <a:r>
              <a:rPr lang="en-US" b="1" dirty="0">
                <a:highlight>
                  <a:srgbClr val="FFFFFF"/>
                </a:highlight>
                <a:latin typeface="Segoe UI" panose="020B0502040204020203" pitchFamily="34" charset="0"/>
                <a:ea typeface="Lato"/>
                <a:cs typeface="Segoe UI" panose="020B0502040204020203" pitchFamily="34" charset="0"/>
                <a:sym typeface="Lato"/>
              </a:rPr>
              <a:t>    Azure Functions:</a:t>
            </a:r>
          </a:p>
          <a:p>
            <a:pPr lvl="0">
              <a:buClr>
                <a:srgbClr val="000000"/>
              </a:buClr>
              <a:buSzPts val="1400"/>
            </a:pPr>
            <a:r>
              <a:rPr lang="en-US" dirty="0">
                <a:highlight>
                  <a:srgbClr val="FFFFFF"/>
                </a:highlight>
                <a:latin typeface="Segoe UI" panose="020B0502040204020203" pitchFamily="34" charset="0"/>
                <a:ea typeface="Lato"/>
                <a:cs typeface="Segoe UI" panose="020B0502040204020203" pitchFamily="34" charset="0"/>
                <a:sym typeface="Lato"/>
              </a:rPr>
              <a:t>Provides </a:t>
            </a:r>
            <a:r>
              <a:rPr lang="en-US" dirty="0" err="1">
                <a:highlight>
                  <a:srgbClr val="FFFFFF"/>
                </a:highlight>
                <a:latin typeface="Segoe UI" panose="020B0502040204020203" pitchFamily="34" charset="0"/>
                <a:ea typeface="Lato"/>
                <a:cs typeface="Segoe UI" panose="020B0502040204020203" pitchFamily="34" charset="0"/>
                <a:sym typeface="Lato"/>
              </a:rPr>
              <a:t>serverless</a:t>
            </a:r>
            <a:r>
              <a:rPr lang="en-US" dirty="0">
                <a:highlight>
                  <a:srgbClr val="FFFFFF"/>
                </a:highlight>
                <a:latin typeface="Segoe UI" panose="020B0502040204020203" pitchFamily="34" charset="0"/>
                <a:ea typeface="Lato"/>
                <a:cs typeface="Segoe UI" panose="020B0502040204020203" pitchFamily="34" charset="0"/>
                <a:sym typeface="Lato"/>
              </a:rPr>
              <a:t> compute for executing backend tasks such as processing loan applications, integrating with APIs, and managing business logic efficiently and cost-effectively.</a:t>
            </a:r>
            <a:endParaRPr u="none" strike="noStrike" cap="none" dirty="0">
              <a:solidFill>
                <a:schemeClr val="tx1"/>
              </a:solidFill>
              <a:latin typeface="Segoe UI" panose="020B0502040204020203" pitchFamily="34" charset="0"/>
              <a:ea typeface="Lato"/>
              <a:cs typeface="Segoe UI" panose="020B0502040204020203" pitchFamily="34" charset="0"/>
              <a:sym typeface="Lato"/>
            </a:endParaRPr>
          </a:p>
        </p:txBody>
      </p:sp>
    </p:spTree>
    <p:extLst>
      <p:ext uri="{BB962C8B-B14F-4D97-AF65-F5344CB8AC3E}">
        <p14:creationId xmlns:p14="http://schemas.microsoft.com/office/powerpoint/2010/main" val="2671213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558799" y="347682"/>
            <a:ext cx="7921189" cy="71957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dirty="0">
                <a:solidFill>
                  <a:srgbClr val="F28E08"/>
                </a:solidFill>
                <a:latin typeface="Segoe UI" panose="020B0502040204020203" pitchFamily="34" charset="0"/>
                <a:cs typeface="Segoe UI" panose="020B0502040204020203" pitchFamily="34" charset="0"/>
              </a:rPr>
              <a:t>Solution</a:t>
            </a:r>
            <a:endParaRPr sz="2800" b="1" dirty="0">
              <a:solidFill>
                <a:srgbClr val="F28E08"/>
              </a:solidFill>
              <a:latin typeface="Segoe UI" panose="020B0502040204020203" pitchFamily="34" charset="0"/>
              <a:cs typeface="Segoe UI" panose="020B0502040204020203" pitchFamily="34" charset="0"/>
            </a:endParaRPr>
          </a:p>
        </p:txBody>
      </p:sp>
      <p:sp>
        <p:nvSpPr>
          <p:cNvPr id="5" name="Google Shape;348;p2">
            <a:extLst>
              <a:ext uri="{FF2B5EF4-FFF2-40B4-BE49-F238E27FC236}">
                <a16:creationId xmlns:a16="http://schemas.microsoft.com/office/drawing/2014/main" id="{043E84EA-1268-70A0-4809-F6B461B3FF36}"/>
              </a:ext>
            </a:extLst>
          </p:cNvPr>
          <p:cNvSpPr txBox="1"/>
          <p:nvPr/>
        </p:nvSpPr>
        <p:spPr>
          <a:xfrm>
            <a:off x="486137" y="1203767"/>
            <a:ext cx="10730503" cy="222523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dirty="0">
                <a:latin typeface="Segoe UI" panose="020B0502040204020203" pitchFamily="34" charset="0"/>
                <a:cs typeface="Segoe UI" panose="020B0502040204020203" pitchFamily="34" charset="0"/>
              </a:rPr>
              <a:t>To design and develop an AI-powered financial advisory chatbot capable of automating the loan application journey. The chatbot will efficiently determine loan eligibility by analyzing user-provided data, recommend appropriate loan schemes based on comprehensive criteria including business type, location, and property details, generate personalized repayment schedules tailored to user preferences, estimate property values accurately through integrated services or APIs, and facilitate the online submission of loan applications. Through these capabilities, the chatbot aims to optimize the loan application process, enhance operational efficiency, and provide accurate financial advisory services aligned with the unique requirements of each user.</a:t>
            </a:r>
            <a:endParaRPr lang="en-IN" sz="2000" u="none" strike="noStrike" cap="none" dirty="0">
              <a:solidFill>
                <a:schemeClr val="tx1"/>
              </a:solidFill>
              <a:highlight>
                <a:srgbClr val="FFFFFF"/>
              </a:highlight>
              <a:latin typeface="Segoe UI" panose="020B0502040204020203" pitchFamily="34" charset="0"/>
              <a:ea typeface="Lato"/>
              <a:cs typeface="Segoe UI" panose="020B0502040204020203" pitchFamily="34" charset="0"/>
              <a:sym typeface="Lato"/>
            </a:endParaRPr>
          </a:p>
        </p:txBody>
      </p:sp>
      <p:pic>
        <p:nvPicPr>
          <p:cNvPr id="3" name="Picture 2">
            <a:extLst>
              <a:ext uri="{FF2B5EF4-FFF2-40B4-BE49-F238E27FC236}">
                <a16:creationId xmlns:a16="http://schemas.microsoft.com/office/drawing/2014/main" id="{13D8A6BF-20C9-1198-8F7C-BEA86B331FBB}"/>
              </a:ext>
            </a:extLst>
          </p:cNvPr>
          <p:cNvPicPr>
            <a:picLocks noChangeAspect="1"/>
          </p:cNvPicPr>
          <p:nvPr/>
        </p:nvPicPr>
        <p:blipFill>
          <a:blip r:embed="rId2"/>
          <a:stretch>
            <a:fillRect/>
          </a:stretch>
        </p:blipFill>
        <p:spPr>
          <a:xfrm>
            <a:off x="8728980" y="3758551"/>
            <a:ext cx="2883053" cy="2652409"/>
          </a:xfrm>
          <a:prstGeom prst="rect">
            <a:avLst/>
          </a:prstGeom>
        </p:spPr>
      </p:pic>
    </p:spTree>
    <p:extLst>
      <p:ext uri="{BB962C8B-B14F-4D97-AF65-F5344CB8AC3E}">
        <p14:creationId xmlns:p14="http://schemas.microsoft.com/office/powerpoint/2010/main" val="3438377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BCABD-2594-7BB3-5BAB-7DE5F7036AB6}"/>
              </a:ext>
            </a:extLst>
          </p:cNvPr>
          <p:cNvSpPr>
            <a:spLocks noGrp="1"/>
          </p:cNvSpPr>
          <p:nvPr>
            <p:ph type="title"/>
          </p:nvPr>
        </p:nvSpPr>
        <p:spPr>
          <a:xfrm>
            <a:off x="518160" y="25717"/>
            <a:ext cx="10139680" cy="1061403"/>
          </a:xfrm>
        </p:spPr>
        <p:txBody>
          <a:bodyPr>
            <a:normAutofit/>
          </a:bodyPr>
          <a:lstStyle/>
          <a:p>
            <a:r>
              <a:rPr lang="en-IN" sz="2800" b="1" dirty="0">
                <a:solidFill>
                  <a:srgbClr val="F28E08"/>
                </a:solidFill>
                <a:latin typeface="Segoe UI" panose="020B0502040204020203" pitchFamily="34" charset="0"/>
                <a:cs typeface="Segoe UI" panose="020B0502040204020203" pitchFamily="34" charset="0"/>
              </a:rPr>
              <a:t>Methodology</a:t>
            </a:r>
          </a:p>
        </p:txBody>
      </p:sp>
      <p:sp>
        <p:nvSpPr>
          <p:cNvPr id="3" name="Content Placeholder 2">
            <a:extLst>
              <a:ext uri="{FF2B5EF4-FFF2-40B4-BE49-F238E27FC236}">
                <a16:creationId xmlns:a16="http://schemas.microsoft.com/office/drawing/2014/main" id="{927FA503-B153-31AF-5D5C-16118AFD302F}"/>
              </a:ext>
            </a:extLst>
          </p:cNvPr>
          <p:cNvSpPr>
            <a:spLocks noGrp="1"/>
          </p:cNvSpPr>
          <p:nvPr>
            <p:ph idx="1"/>
          </p:nvPr>
        </p:nvSpPr>
        <p:spPr>
          <a:xfrm>
            <a:off x="518160" y="1351280"/>
            <a:ext cx="10835640" cy="4825683"/>
          </a:xfrm>
        </p:spPr>
        <p:txBody>
          <a:bodyPr>
            <a:normAutofit/>
          </a:bodyPr>
          <a:lstStyle/>
          <a:p>
            <a:r>
              <a:rPr lang="en-US" sz="2000" b="1" dirty="0">
                <a:latin typeface="Segoe UI" panose="020B0502040204020203" pitchFamily="34" charset="0"/>
                <a:cs typeface="Segoe UI" panose="020B0502040204020203" pitchFamily="34" charset="0"/>
              </a:rPr>
              <a:t>Data Collection and Analysis:  </a:t>
            </a:r>
            <a:r>
              <a:rPr lang="en-US" sz="2000" dirty="0">
                <a:latin typeface="Segoe UI" panose="020B0502040204020203" pitchFamily="34" charset="0"/>
                <a:cs typeface="Segoe UI" panose="020B0502040204020203" pitchFamily="34" charset="0"/>
              </a:rPr>
              <a:t>The chatbot collects user-provided data such as financial details, business type, location, and property specifics. It analyzes this data using algorithms to determine the user’s eligibility for different loan schemes.</a:t>
            </a:r>
          </a:p>
          <a:p>
            <a:r>
              <a:rPr lang="en-US" sz="2000" b="1" dirty="0">
                <a:latin typeface="Segoe UI" panose="020B0502040204020203" pitchFamily="34" charset="0"/>
                <a:cs typeface="Segoe UI" panose="020B0502040204020203" pitchFamily="34" charset="0"/>
              </a:rPr>
              <a:t>Personalized Recommendations: </a:t>
            </a:r>
            <a:r>
              <a:rPr lang="en-US" sz="2000" dirty="0">
                <a:latin typeface="Segoe UI" panose="020B0502040204020203" pitchFamily="34" charset="0"/>
                <a:cs typeface="Segoe UI" panose="020B0502040204020203" pitchFamily="34" charset="0"/>
              </a:rPr>
              <a:t>Based on the analysis, the chatbot recommends suitable loan schemes tailored to the user’s profile and preferences. Recommendations consider factors like income, credit history, business details, and property values obtained through integrated APIs.</a:t>
            </a:r>
          </a:p>
          <a:p>
            <a:r>
              <a:rPr lang="en-US" sz="2000" b="1" dirty="0">
                <a:latin typeface="Segoe UI" panose="020B0502040204020203" pitchFamily="34" charset="0"/>
                <a:cs typeface="Segoe UI" panose="020B0502040204020203" pitchFamily="34" charset="0"/>
              </a:rPr>
              <a:t>Customized Repayment Planning :</a:t>
            </a:r>
            <a:r>
              <a:rPr lang="en-US" sz="2000" dirty="0">
                <a:latin typeface="Segoe UI" panose="020B0502040204020203" pitchFamily="34" charset="0"/>
                <a:cs typeface="Segoe UI" panose="020B0502040204020203" pitchFamily="34" charset="0"/>
              </a:rPr>
              <a:t>The chatbot generates personalized repayment schedules based on loan amount, interest rates, and user preferences. It presents these schedules in an interactive format, allowing users to adjust parameters for optimal repayment planning.</a:t>
            </a:r>
          </a:p>
          <a:p>
            <a:r>
              <a:rPr lang="en-US" sz="2000" b="1" dirty="0">
                <a:latin typeface="Segoe UI" panose="020B0502040204020203" pitchFamily="34" charset="0"/>
                <a:cs typeface="Segoe UI" panose="020B0502040204020203" pitchFamily="34" charset="0"/>
              </a:rPr>
              <a:t>Facilitated Application Submission:  </a:t>
            </a:r>
            <a:r>
              <a:rPr lang="en-US" sz="2000" dirty="0">
                <a:latin typeface="Segoe UI" panose="020B0502040204020203" pitchFamily="34" charset="0"/>
                <a:cs typeface="Segoe UI" panose="020B0502040204020203" pitchFamily="34" charset="0"/>
              </a:rPr>
              <a:t>Guiding users through the online application process, the chatbot assists in completing forms and uploading necessary documents. It ensures accuracy and completeness, streamlining the application submission and verification process.</a:t>
            </a:r>
            <a:endParaRPr lang="en-IN"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99683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BFEC-6914-02B2-9AC1-87F292590D8F}"/>
              </a:ext>
            </a:extLst>
          </p:cNvPr>
          <p:cNvSpPr>
            <a:spLocks noGrp="1"/>
          </p:cNvSpPr>
          <p:nvPr>
            <p:ph type="title"/>
          </p:nvPr>
        </p:nvSpPr>
        <p:spPr>
          <a:xfrm>
            <a:off x="662940" y="259397"/>
            <a:ext cx="10515600" cy="1325563"/>
          </a:xfrm>
        </p:spPr>
        <p:txBody>
          <a:bodyPr>
            <a:normAutofit/>
          </a:bodyPr>
          <a:lstStyle/>
          <a:p>
            <a:r>
              <a:rPr lang="en-IN" sz="2800" b="1" dirty="0">
                <a:solidFill>
                  <a:srgbClr val="F28E08"/>
                </a:solidFill>
                <a:latin typeface="Segoe UI" panose="020B0502040204020203" pitchFamily="34" charset="0"/>
                <a:cs typeface="Segoe UI" panose="020B0502040204020203" pitchFamily="34" charset="0"/>
              </a:rPr>
              <a:t>Functionalities</a:t>
            </a:r>
          </a:p>
        </p:txBody>
      </p:sp>
      <p:sp>
        <p:nvSpPr>
          <p:cNvPr id="3" name="Content Placeholder 2">
            <a:extLst>
              <a:ext uri="{FF2B5EF4-FFF2-40B4-BE49-F238E27FC236}">
                <a16:creationId xmlns:a16="http://schemas.microsoft.com/office/drawing/2014/main" id="{941E23B8-7586-7810-4F74-7D75A76C544A}"/>
              </a:ext>
            </a:extLst>
          </p:cNvPr>
          <p:cNvSpPr>
            <a:spLocks noGrp="1"/>
          </p:cNvSpPr>
          <p:nvPr>
            <p:ph idx="1"/>
          </p:nvPr>
        </p:nvSpPr>
        <p:spPr>
          <a:xfrm>
            <a:off x="487680" y="1584960"/>
            <a:ext cx="10866120" cy="4592003"/>
          </a:xfrm>
        </p:spPr>
        <p:txBody>
          <a:bodyPr>
            <a:normAutofit/>
          </a:bodyPr>
          <a:lstStyle/>
          <a:p>
            <a:r>
              <a:rPr lang="en-US" sz="2000" b="1" dirty="0">
                <a:latin typeface="Segoe UI" panose="020B0502040204020203" pitchFamily="34" charset="0"/>
                <a:cs typeface="Segoe UI" panose="020B0502040204020203" pitchFamily="34" charset="0"/>
              </a:rPr>
              <a:t>Interactive Loan Application Portals: </a:t>
            </a:r>
            <a:r>
              <a:rPr lang="en-US" sz="2000" dirty="0">
                <a:latin typeface="Segoe UI" panose="020B0502040204020203" pitchFamily="34" charset="0"/>
                <a:cs typeface="Segoe UI" panose="020B0502040204020203" pitchFamily="34" charset="0"/>
              </a:rPr>
              <a:t>User-friendly web portals or mobile applications that guide applicants through the loan application process with intuitive interfaces and step-by-step guidance.</a:t>
            </a:r>
          </a:p>
          <a:p>
            <a:r>
              <a:rPr lang="en-US" sz="2000" b="1" dirty="0">
                <a:latin typeface="Segoe UI" panose="020B0502040204020203" pitchFamily="34" charset="0"/>
                <a:cs typeface="Segoe UI" panose="020B0502040204020203" pitchFamily="34" charset="0"/>
              </a:rPr>
              <a:t>Automated Loan Eligibility Calculators: </a:t>
            </a:r>
            <a:r>
              <a:rPr lang="en-US" sz="2000" dirty="0">
                <a:latin typeface="Segoe UI" panose="020B0502040204020203" pitchFamily="34" charset="0"/>
                <a:cs typeface="Segoe UI" panose="020B0502040204020203" pitchFamily="34" charset="0"/>
              </a:rPr>
              <a:t>Tools that allow users to input their financial details to instantly determine loan eligibility and receive recommendations for suitable loan products.</a:t>
            </a:r>
          </a:p>
          <a:p>
            <a:r>
              <a:rPr lang="en-US" sz="2000" b="1" dirty="0">
                <a:latin typeface="Segoe UI" panose="020B0502040204020203" pitchFamily="34" charset="0"/>
                <a:cs typeface="Segoe UI" panose="020B0502040204020203" pitchFamily="34" charset="0"/>
              </a:rPr>
              <a:t>Virtual Loan Officers: </a:t>
            </a:r>
            <a:r>
              <a:rPr lang="en-US" sz="2000" dirty="0">
                <a:latin typeface="Segoe UI" panose="020B0502040204020203" pitchFamily="34" charset="0"/>
                <a:cs typeface="Segoe UI" panose="020B0502040204020203" pitchFamily="34" charset="0"/>
              </a:rPr>
              <a:t>AI-driven virtual assistants that provide real-time responses to user queries about loan products, eligibility criteria, and application processes.</a:t>
            </a:r>
          </a:p>
          <a:p>
            <a:r>
              <a:rPr lang="en-US" sz="2000" b="1" dirty="0">
                <a:latin typeface="Segoe UI" panose="020B0502040204020203" pitchFamily="34" charset="0"/>
                <a:cs typeface="Segoe UI" panose="020B0502040204020203" pitchFamily="34" charset="0"/>
              </a:rPr>
              <a:t>Integrated APIs for Property Valuation: </a:t>
            </a:r>
            <a:r>
              <a:rPr lang="en-US" sz="2000" dirty="0">
                <a:latin typeface="Segoe UI" panose="020B0502040204020203" pitchFamily="34" charset="0"/>
                <a:cs typeface="Segoe UI" panose="020B0502040204020203" pitchFamily="34" charset="0"/>
              </a:rPr>
              <a:t>APIs that fetch real-time property valuation data to assist users in accurately estimating property values required for loan applications.</a:t>
            </a:r>
          </a:p>
        </p:txBody>
      </p:sp>
    </p:spTree>
    <p:extLst>
      <p:ext uri="{BB962C8B-B14F-4D97-AF65-F5344CB8AC3E}">
        <p14:creationId xmlns:p14="http://schemas.microsoft.com/office/powerpoint/2010/main" val="3441046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47;p2">
            <a:extLst>
              <a:ext uri="{FF2B5EF4-FFF2-40B4-BE49-F238E27FC236}">
                <a16:creationId xmlns:a16="http://schemas.microsoft.com/office/drawing/2014/main" id="{A4EA6EBB-DB22-DE69-5A82-8AE36FF68349}"/>
              </a:ext>
            </a:extLst>
          </p:cNvPr>
          <p:cNvSpPr txBox="1">
            <a:spLocks noGrp="1"/>
          </p:cNvSpPr>
          <p:nvPr>
            <p:ph type="title"/>
          </p:nvPr>
        </p:nvSpPr>
        <p:spPr>
          <a:xfrm>
            <a:off x="254643" y="229549"/>
            <a:ext cx="8519986" cy="74272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800" b="1" dirty="0">
                <a:solidFill>
                  <a:srgbClr val="F28E08"/>
                </a:solidFill>
                <a:latin typeface="Segoe UI" panose="020B0502040204020203" pitchFamily="34" charset="0"/>
                <a:cs typeface="Segoe UI" panose="020B0502040204020203" pitchFamily="34" charset="0"/>
              </a:rPr>
              <a:t>Key Differentiators &amp; Adoption Plan</a:t>
            </a:r>
            <a:endParaRPr sz="2800" b="1" dirty="0">
              <a:solidFill>
                <a:srgbClr val="F28E08"/>
              </a:solidFill>
              <a:latin typeface="Segoe UI" panose="020B0502040204020203" pitchFamily="34" charset="0"/>
              <a:cs typeface="Segoe UI" panose="020B0502040204020203" pitchFamily="34" charset="0"/>
            </a:endParaRPr>
          </a:p>
        </p:txBody>
      </p:sp>
      <p:sp>
        <p:nvSpPr>
          <p:cNvPr id="5" name="Google Shape;348;p2">
            <a:extLst>
              <a:ext uri="{FF2B5EF4-FFF2-40B4-BE49-F238E27FC236}">
                <a16:creationId xmlns:a16="http://schemas.microsoft.com/office/drawing/2014/main" id="{043E84EA-1268-70A0-4809-F6B461B3FF36}"/>
              </a:ext>
            </a:extLst>
          </p:cNvPr>
          <p:cNvSpPr txBox="1"/>
          <p:nvPr/>
        </p:nvSpPr>
        <p:spPr>
          <a:xfrm>
            <a:off x="132080" y="1151300"/>
            <a:ext cx="11907520" cy="5127580"/>
          </a:xfrm>
          <a:prstGeom prst="rect">
            <a:avLst/>
          </a:prstGeom>
          <a:noFill/>
          <a:ln>
            <a:noFill/>
          </a:ln>
        </p:spPr>
        <p:txBody>
          <a:bodyPr spcFirstLastPara="1" wrap="square" lIns="91425" tIns="91425" rIns="91425" bIns="91425" anchor="t" anchorCtr="0">
            <a:noAutofit/>
          </a:bodyPr>
          <a:lstStyle/>
          <a:p>
            <a:pPr>
              <a:lnSpc>
                <a:spcPct val="150000"/>
              </a:lnSpc>
            </a:pPr>
            <a:r>
              <a:rPr lang="en-US" sz="2000" u="sng" dirty="0">
                <a:solidFill>
                  <a:srgbClr val="FF6B11"/>
                </a:solidFill>
                <a:latin typeface="Segoe UI" panose="020B0502040204020203" pitchFamily="34" charset="0"/>
                <a:cs typeface="Segoe UI" panose="020B0502040204020203" pitchFamily="34" charset="0"/>
              </a:rPr>
              <a:t>Key Differentiators:</a:t>
            </a:r>
          </a:p>
          <a:p>
            <a:pPr>
              <a:lnSpc>
                <a:spcPct val="150000"/>
              </a:lnSpc>
            </a:pPr>
            <a:endParaRPr lang="en-US" dirty="0">
              <a:latin typeface="Segoe UI" panose="020B0502040204020203" pitchFamily="34" charset="0"/>
              <a:cs typeface="Segoe UI" panose="020B0502040204020203" pitchFamily="34" charset="0"/>
            </a:endParaRPr>
          </a:p>
          <a:p>
            <a:pPr>
              <a:lnSpc>
                <a:spcPct val="150000"/>
              </a:lnSpc>
              <a:buFont typeface="Arial" panose="020B0604020202020204" pitchFamily="34" charset="0"/>
              <a:buChar char="•"/>
            </a:pPr>
            <a:r>
              <a:rPr lang="en-US" b="1" dirty="0">
                <a:latin typeface="Segoe UI" panose="020B0502040204020203" pitchFamily="34" charset="0"/>
                <a:cs typeface="Segoe UI" panose="020B0502040204020203" pitchFamily="34" charset="0"/>
              </a:rPr>
              <a:t>Automation</a:t>
            </a:r>
            <a:r>
              <a:rPr lang="en-US" dirty="0">
                <a:latin typeface="Segoe UI" panose="020B0502040204020203" pitchFamily="34" charset="0"/>
                <a:cs typeface="Segoe UI" panose="020B0502040204020203" pitchFamily="34" charset="0"/>
              </a:rPr>
              <a:t>: Automates the loan application process, reducing manual effort and time.</a:t>
            </a:r>
          </a:p>
          <a:p>
            <a:pPr>
              <a:lnSpc>
                <a:spcPct val="150000"/>
              </a:lnSpc>
              <a:buFont typeface="Arial" panose="020B0604020202020204" pitchFamily="34" charset="0"/>
              <a:buChar char="•"/>
            </a:pPr>
            <a:r>
              <a:rPr lang="en-US" b="1" dirty="0">
                <a:latin typeface="Segoe UI" panose="020B0502040204020203" pitchFamily="34" charset="0"/>
                <a:cs typeface="Segoe UI" panose="020B0502040204020203" pitchFamily="34" charset="0"/>
              </a:rPr>
              <a:t>Personalization</a:t>
            </a:r>
            <a:r>
              <a:rPr lang="en-US" dirty="0">
                <a:latin typeface="Segoe UI" panose="020B0502040204020203" pitchFamily="34" charset="0"/>
                <a:cs typeface="Segoe UI" panose="020B0502040204020203" pitchFamily="34" charset="0"/>
              </a:rPr>
              <a:t>: Offers tailored loan recommendations and repayment schedules based on user-specific data.</a:t>
            </a:r>
          </a:p>
          <a:p>
            <a:pPr>
              <a:lnSpc>
                <a:spcPct val="150000"/>
              </a:lnSpc>
              <a:buFont typeface="Arial" panose="020B0604020202020204" pitchFamily="34" charset="0"/>
              <a:buChar char="•"/>
            </a:pPr>
            <a:r>
              <a:rPr lang="en-US" b="1" dirty="0">
                <a:latin typeface="Segoe UI" panose="020B0502040204020203" pitchFamily="34" charset="0"/>
                <a:cs typeface="Segoe UI" panose="020B0502040204020203" pitchFamily="34" charset="0"/>
              </a:rPr>
              <a:t>Accuracy</a:t>
            </a:r>
            <a:r>
              <a:rPr lang="en-US" dirty="0">
                <a:latin typeface="Segoe UI" panose="020B0502040204020203" pitchFamily="34" charset="0"/>
                <a:cs typeface="Segoe UI" panose="020B0502040204020203" pitchFamily="34" charset="0"/>
              </a:rPr>
              <a:t>: Utilizes AI for precise eligibility assessments and property valuations, minimizing errors.</a:t>
            </a:r>
          </a:p>
          <a:p>
            <a:pPr>
              <a:lnSpc>
                <a:spcPct val="150000"/>
              </a:lnSpc>
              <a:buFont typeface="Arial" panose="020B0604020202020204" pitchFamily="34" charset="0"/>
              <a:buChar char="•"/>
            </a:pPr>
            <a:r>
              <a:rPr lang="en-US" b="1" dirty="0">
                <a:latin typeface="Segoe UI" panose="020B0502040204020203" pitchFamily="34" charset="0"/>
                <a:cs typeface="Segoe UI" panose="020B0502040204020203" pitchFamily="34" charset="0"/>
              </a:rPr>
              <a:t>Convenience</a:t>
            </a:r>
            <a:r>
              <a:rPr lang="en-US" dirty="0">
                <a:latin typeface="Segoe UI" panose="020B0502040204020203" pitchFamily="34" charset="0"/>
                <a:cs typeface="Segoe UI" panose="020B0502040204020203" pitchFamily="34" charset="0"/>
              </a:rPr>
              <a:t>: Accessible via web and mobile platforms, ensuring convenience for users.</a:t>
            </a:r>
          </a:p>
          <a:p>
            <a:pPr marL="0" marR="0" lvl="0" indent="0" algn="l" rtl="0">
              <a:lnSpc>
                <a:spcPct val="100000"/>
              </a:lnSpc>
              <a:spcBef>
                <a:spcPts val="0"/>
              </a:spcBef>
              <a:spcAft>
                <a:spcPts val="0"/>
              </a:spcAft>
              <a:buClr>
                <a:srgbClr val="000000"/>
              </a:buClr>
              <a:buSzPts val="1400"/>
              <a:buFont typeface="Arial"/>
              <a:buNone/>
            </a:pPr>
            <a:endParaRPr lang="en-IN" sz="2000" b="1" u="none" strike="noStrike" cap="none" dirty="0">
              <a:solidFill>
                <a:schemeClr val="tx1"/>
              </a:solidFill>
              <a:highlight>
                <a:srgbClr val="FFFFFF"/>
              </a:highlight>
              <a:latin typeface="Segoe UI" panose="020B0502040204020203" pitchFamily="34" charset="0"/>
              <a:ea typeface="Lato"/>
              <a:cs typeface="Segoe UI" panose="020B0502040204020203" pitchFamily="34" charset="0"/>
              <a:sym typeface="Lato"/>
            </a:endParaRPr>
          </a:p>
          <a:p>
            <a:pPr marL="0" marR="0" lvl="0" indent="0" algn="l" rtl="0">
              <a:lnSpc>
                <a:spcPct val="100000"/>
              </a:lnSpc>
              <a:spcBef>
                <a:spcPts val="0"/>
              </a:spcBef>
              <a:spcAft>
                <a:spcPts val="0"/>
              </a:spcAft>
              <a:buClr>
                <a:srgbClr val="000000"/>
              </a:buClr>
              <a:buSzPts val="1400"/>
              <a:buFont typeface="Arial"/>
              <a:buNone/>
            </a:pPr>
            <a:endParaRPr lang="en-IN" sz="2000" b="1" dirty="0">
              <a:highlight>
                <a:srgbClr val="FFFFFF"/>
              </a:highlight>
              <a:latin typeface="Segoe UI" panose="020B0502040204020203" pitchFamily="34" charset="0"/>
              <a:ea typeface="Lato"/>
              <a:cs typeface="Segoe UI" panose="020B0502040204020203" pitchFamily="34" charset="0"/>
              <a:sym typeface="Lato"/>
            </a:endParaRPr>
          </a:p>
          <a:p>
            <a:pPr marL="0" marR="0" lvl="0" indent="0" algn="l" rtl="0">
              <a:lnSpc>
                <a:spcPct val="100000"/>
              </a:lnSpc>
              <a:spcBef>
                <a:spcPts val="0"/>
              </a:spcBef>
              <a:spcAft>
                <a:spcPts val="0"/>
              </a:spcAft>
              <a:buClr>
                <a:srgbClr val="000000"/>
              </a:buClr>
              <a:buSzPts val="1400"/>
              <a:buFont typeface="Arial"/>
              <a:buNone/>
            </a:pPr>
            <a:endParaRPr lang="en-IN" sz="2000" b="1" u="none" strike="noStrike" cap="none" dirty="0">
              <a:solidFill>
                <a:schemeClr val="tx1"/>
              </a:solidFill>
              <a:highlight>
                <a:srgbClr val="FFFFFF"/>
              </a:highlight>
              <a:latin typeface="Segoe UI" panose="020B0502040204020203" pitchFamily="34" charset="0"/>
              <a:ea typeface="Lato"/>
              <a:cs typeface="Segoe UI" panose="020B0502040204020203" pitchFamily="34" charset="0"/>
              <a:sym typeface="Lato"/>
            </a:endParaRPr>
          </a:p>
        </p:txBody>
      </p:sp>
      <p:pic>
        <p:nvPicPr>
          <p:cNvPr id="17" name="Picture 16">
            <a:extLst>
              <a:ext uri="{FF2B5EF4-FFF2-40B4-BE49-F238E27FC236}">
                <a16:creationId xmlns:a16="http://schemas.microsoft.com/office/drawing/2014/main" id="{0C924717-9B6C-6B4B-3F9F-41750E353C17}"/>
              </a:ext>
            </a:extLst>
          </p:cNvPr>
          <p:cNvPicPr>
            <a:picLocks noChangeAspect="1"/>
          </p:cNvPicPr>
          <p:nvPr/>
        </p:nvPicPr>
        <p:blipFill>
          <a:blip r:embed="rId2"/>
          <a:stretch>
            <a:fillRect/>
          </a:stretch>
        </p:blipFill>
        <p:spPr>
          <a:xfrm>
            <a:off x="3350404" y="4126570"/>
            <a:ext cx="3941299" cy="2331338"/>
          </a:xfrm>
          <a:prstGeom prst="rect">
            <a:avLst/>
          </a:prstGeom>
        </p:spPr>
      </p:pic>
    </p:spTree>
    <p:extLst>
      <p:ext uri="{BB962C8B-B14F-4D97-AF65-F5344CB8AC3E}">
        <p14:creationId xmlns:p14="http://schemas.microsoft.com/office/powerpoint/2010/main" val="21748438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TotalTime>
  <Words>1878</Words>
  <Application>Microsoft Office PowerPoint</Application>
  <PresentationFormat>Widescreen</PresentationFormat>
  <Paragraphs>139</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Segoe UI</vt:lpstr>
      <vt:lpstr>Office Theme</vt:lpstr>
      <vt:lpstr>PowerPoint Presentation</vt:lpstr>
      <vt:lpstr>Problem Statement</vt:lpstr>
      <vt:lpstr>PowerPoint Presentation</vt:lpstr>
      <vt:lpstr>Pre-Requisite</vt:lpstr>
      <vt:lpstr>Tools or resources</vt:lpstr>
      <vt:lpstr>Solution</vt:lpstr>
      <vt:lpstr>Methodology</vt:lpstr>
      <vt:lpstr>Functionalities</vt:lpstr>
      <vt:lpstr>Key Differentiators &amp; Adoption Plan</vt:lpstr>
      <vt:lpstr>Key Differentiators &amp; Adoption Plan</vt:lpstr>
      <vt:lpstr>Uniqueness of Approach and Solution </vt:lpstr>
      <vt:lpstr>Supporting diagrams </vt:lpstr>
      <vt:lpstr>Business Potential and Relevance </vt:lpstr>
      <vt:lpstr>User Experience</vt:lpstr>
      <vt:lpstr>Scalability</vt:lpstr>
      <vt:lpstr>Ease of Deployment and Maintenance</vt:lpstr>
      <vt:lpstr>Security Considerations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Avinash Rohit</dc:creator>
  <cp:lastModifiedBy>Gythiya sree</cp:lastModifiedBy>
  <cp:revision>13</cp:revision>
  <dcterms:created xsi:type="dcterms:W3CDTF">2024-06-09T08:34:46Z</dcterms:created>
  <dcterms:modified xsi:type="dcterms:W3CDTF">2024-06-30T17:09:52Z</dcterms:modified>
</cp:coreProperties>
</file>